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7" r:id="rId2"/>
    <p:sldId id="261" r:id="rId3"/>
    <p:sldId id="266" r:id="rId4"/>
    <p:sldId id="269" r:id="rId5"/>
    <p:sldId id="270" r:id="rId6"/>
    <p:sldId id="271" r:id="rId7"/>
    <p:sldId id="272" r:id="rId8"/>
    <p:sldId id="273" r:id="rId9"/>
    <p:sldId id="281" r:id="rId10"/>
    <p:sldId id="280" r:id="rId11"/>
    <p:sldId id="282" r:id="rId12"/>
    <p:sldId id="276" r:id="rId13"/>
    <p:sldId id="283" r:id="rId14"/>
    <p:sldId id="277" r:id="rId15"/>
    <p:sldId id="278" r:id="rId16"/>
    <p:sldId id="279" r:id="rId17"/>
    <p:sldId id="285" r:id="rId18"/>
    <p:sldId id="284" r:id="rId19"/>
    <p:sldId id="286" r:id="rId20"/>
    <p:sldId id="287" r:id="rId21"/>
    <p:sldId id="288" r:id="rId22"/>
    <p:sldId id="290" r:id="rId23"/>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Montserrat" panose="00000500000000000000" pitchFamily="2" charset="-52"/>
      <p:regular r:id="rId30"/>
      <p:bold r:id="rId31"/>
      <p:italic r:id="rId32"/>
      <p:boldItalic r:id="rId33"/>
    </p:embeddedFont>
    <p:embeddedFont>
      <p:font typeface="Montserrat Black" panose="00000A00000000000000" pitchFamily="2" charset="-52"/>
      <p:bold r:id="rId34"/>
      <p:boldItalic r:id="rId35"/>
    </p:embeddedFont>
    <p:embeddedFont>
      <p:font typeface="Montserrat ExtraBold" panose="00000900000000000000" pitchFamily="2" charset="-52"/>
      <p:bold r:id="rId36"/>
      <p:boldItalic r:id="rId37"/>
    </p:embeddedFont>
    <p:embeddedFont>
      <p:font typeface="Montserrat Medium" panose="00000600000000000000" pitchFamily="2" charset="-52"/>
      <p:regular r:id="rId38"/>
      <p:italic r:id="rId39"/>
    </p:embeddedFont>
    <p:embeddedFont>
      <p:font typeface="Tahoma" panose="020B0604030504040204" pitchFamily="34" charset="0"/>
      <p:regular r:id="rId40"/>
      <p:bold r:id="rId41"/>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5" userDrawn="1">
          <p15:clr>
            <a:srgbClr val="A4A3A4"/>
          </p15:clr>
        </p15:guide>
        <p15:guide id="3"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2476"/>
    <a:srgbClr val="1B222B"/>
    <a:srgbClr val="7030A0"/>
    <a:srgbClr val="DA11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37" autoAdjust="0"/>
    <p:restoredTop sz="97153" autoAdjust="0"/>
  </p:normalViewPr>
  <p:slideViewPr>
    <p:cSldViewPr snapToGrid="0" showGuides="1">
      <p:cViewPr varScale="1">
        <p:scale>
          <a:sx n="110" d="100"/>
          <a:sy n="110" d="100"/>
        </p:scale>
        <p:origin x="636" y="-24"/>
      </p:cViewPr>
      <p:guideLst>
        <p:guide orient="horz" pos="2205"/>
        <p:guide pos="38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8.fntdata"/></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p:cNvSpPr>
            <a:spLocks noGrp="1"/>
          </p:cNvSpPr>
          <p:nvPr>
            <p:ph type="dt" sz="half" idx="10"/>
          </p:nvPr>
        </p:nvSpPr>
        <p:spPr/>
        <p:txBody>
          <a:bodyPr/>
          <a:lstStyle/>
          <a:p>
            <a:fld id="{C82EF2C7-DC6F-4B59-AB9F-847CBFCB9ED4}" type="datetimeFigureOut">
              <a:rPr lang="ru-RU" smtClean="0"/>
              <a:t>01.10.2023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5854967-DEF1-4604-BD5D-5EAD8ACDB06A}" type="slidenum">
              <a:rPr lang="ru-RU" smtClean="0"/>
              <a:t>‹#›</a:t>
            </a:fld>
            <a:endParaRPr lang="ru-RU"/>
          </a:p>
        </p:txBody>
      </p:sp>
    </p:spTree>
    <p:extLst>
      <p:ext uri="{BB962C8B-B14F-4D97-AF65-F5344CB8AC3E}">
        <p14:creationId xmlns:p14="http://schemas.microsoft.com/office/powerpoint/2010/main" val="747004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fld id="{C82EF2C7-DC6F-4B59-AB9F-847CBFCB9ED4}" type="datetimeFigureOut">
              <a:rPr lang="ru-RU" smtClean="0"/>
              <a:t>01.10.2023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5854967-DEF1-4604-BD5D-5EAD8ACDB06A}" type="slidenum">
              <a:rPr lang="ru-RU" smtClean="0"/>
              <a:t>‹#›</a:t>
            </a:fld>
            <a:endParaRPr lang="ru-RU"/>
          </a:p>
        </p:txBody>
      </p:sp>
    </p:spTree>
    <p:extLst>
      <p:ext uri="{BB962C8B-B14F-4D97-AF65-F5344CB8AC3E}">
        <p14:creationId xmlns:p14="http://schemas.microsoft.com/office/powerpoint/2010/main" val="2654219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fld id="{C82EF2C7-DC6F-4B59-AB9F-847CBFCB9ED4}" type="datetimeFigureOut">
              <a:rPr lang="ru-RU" smtClean="0"/>
              <a:t>01.10.2023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5854967-DEF1-4604-BD5D-5EAD8ACDB06A}" type="slidenum">
              <a:rPr lang="ru-RU" smtClean="0"/>
              <a:t>‹#›</a:t>
            </a:fld>
            <a:endParaRPr lang="ru-RU"/>
          </a:p>
        </p:txBody>
      </p:sp>
    </p:spTree>
    <p:extLst>
      <p:ext uri="{BB962C8B-B14F-4D97-AF65-F5344CB8AC3E}">
        <p14:creationId xmlns:p14="http://schemas.microsoft.com/office/powerpoint/2010/main" val="2100268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fld id="{C82EF2C7-DC6F-4B59-AB9F-847CBFCB9ED4}" type="datetimeFigureOut">
              <a:rPr lang="ru-RU" smtClean="0"/>
              <a:t>01.10.2023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5854967-DEF1-4604-BD5D-5EAD8ACDB06A}" type="slidenum">
              <a:rPr lang="ru-RU" smtClean="0"/>
              <a:t>‹#›</a:t>
            </a:fld>
            <a:endParaRPr lang="ru-RU"/>
          </a:p>
        </p:txBody>
      </p:sp>
    </p:spTree>
    <p:extLst>
      <p:ext uri="{BB962C8B-B14F-4D97-AF65-F5344CB8AC3E}">
        <p14:creationId xmlns:p14="http://schemas.microsoft.com/office/powerpoint/2010/main" val="3462885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p:cNvSpPr>
            <a:spLocks noGrp="1"/>
          </p:cNvSpPr>
          <p:nvPr>
            <p:ph type="dt" sz="half" idx="10"/>
          </p:nvPr>
        </p:nvSpPr>
        <p:spPr/>
        <p:txBody>
          <a:bodyPr/>
          <a:lstStyle/>
          <a:p>
            <a:fld id="{C82EF2C7-DC6F-4B59-AB9F-847CBFCB9ED4}" type="datetimeFigureOut">
              <a:rPr lang="ru-RU" smtClean="0"/>
              <a:t>01.10.2023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5854967-DEF1-4604-BD5D-5EAD8ACDB06A}" type="slidenum">
              <a:rPr lang="ru-RU" smtClean="0"/>
              <a:t>‹#›</a:t>
            </a:fld>
            <a:endParaRPr lang="ru-RU"/>
          </a:p>
        </p:txBody>
      </p:sp>
    </p:spTree>
    <p:extLst>
      <p:ext uri="{BB962C8B-B14F-4D97-AF65-F5344CB8AC3E}">
        <p14:creationId xmlns:p14="http://schemas.microsoft.com/office/powerpoint/2010/main" val="2782328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Объект 2"/>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p:cNvSpPr>
            <a:spLocks noGrp="1"/>
          </p:cNvSpPr>
          <p:nvPr>
            <p:ph type="dt" sz="half" idx="10"/>
          </p:nvPr>
        </p:nvSpPr>
        <p:spPr/>
        <p:txBody>
          <a:bodyPr/>
          <a:lstStyle/>
          <a:p>
            <a:fld id="{C82EF2C7-DC6F-4B59-AB9F-847CBFCB9ED4}" type="datetimeFigureOut">
              <a:rPr lang="ru-RU" smtClean="0"/>
              <a:t>01.10.2023</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75854967-DEF1-4604-BD5D-5EAD8ACDB06A}" type="slidenum">
              <a:rPr lang="ru-RU" smtClean="0"/>
              <a:t>‹#›</a:t>
            </a:fld>
            <a:endParaRPr lang="ru-RU"/>
          </a:p>
        </p:txBody>
      </p:sp>
    </p:spTree>
    <p:extLst>
      <p:ext uri="{BB962C8B-B14F-4D97-AF65-F5344CB8AC3E}">
        <p14:creationId xmlns:p14="http://schemas.microsoft.com/office/powerpoint/2010/main" val="1045135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p:cNvSpPr>
            <a:spLocks noGrp="1"/>
          </p:cNvSpPr>
          <p:nvPr>
            <p:ph type="dt" sz="half" idx="10"/>
          </p:nvPr>
        </p:nvSpPr>
        <p:spPr/>
        <p:txBody>
          <a:bodyPr/>
          <a:lstStyle/>
          <a:p>
            <a:fld id="{C82EF2C7-DC6F-4B59-AB9F-847CBFCB9ED4}" type="datetimeFigureOut">
              <a:rPr lang="ru-RU" smtClean="0"/>
              <a:t>01.10.2023</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75854967-DEF1-4604-BD5D-5EAD8ACDB06A}" type="slidenum">
              <a:rPr lang="ru-RU" smtClean="0"/>
              <a:t>‹#›</a:t>
            </a:fld>
            <a:endParaRPr lang="ru-RU"/>
          </a:p>
        </p:txBody>
      </p:sp>
    </p:spTree>
    <p:extLst>
      <p:ext uri="{BB962C8B-B14F-4D97-AF65-F5344CB8AC3E}">
        <p14:creationId xmlns:p14="http://schemas.microsoft.com/office/powerpoint/2010/main" val="2410858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Дата 2"/>
          <p:cNvSpPr>
            <a:spLocks noGrp="1"/>
          </p:cNvSpPr>
          <p:nvPr>
            <p:ph type="dt" sz="half" idx="10"/>
          </p:nvPr>
        </p:nvSpPr>
        <p:spPr/>
        <p:txBody>
          <a:bodyPr/>
          <a:lstStyle/>
          <a:p>
            <a:fld id="{C82EF2C7-DC6F-4B59-AB9F-847CBFCB9ED4}" type="datetimeFigureOut">
              <a:rPr lang="ru-RU" smtClean="0"/>
              <a:t>01.10.2023</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75854967-DEF1-4604-BD5D-5EAD8ACDB06A}" type="slidenum">
              <a:rPr lang="ru-RU" smtClean="0"/>
              <a:t>‹#›</a:t>
            </a:fld>
            <a:endParaRPr lang="ru-RU"/>
          </a:p>
        </p:txBody>
      </p:sp>
    </p:spTree>
    <p:extLst>
      <p:ext uri="{BB962C8B-B14F-4D97-AF65-F5344CB8AC3E}">
        <p14:creationId xmlns:p14="http://schemas.microsoft.com/office/powerpoint/2010/main" val="38211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C82EF2C7-DC6F-4B59-AB9F-847CBFCB9ED4}" type="datetimeFigureOut">
              <a:rPr lang="ru-RU" smtClean="0"/>
              <a:t>01.10.2023</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75854967-DEF1-4604-BD5D-5EAD8ACDB06A}" type="slidenum">
              <a:rPr lang="ru-RU" smtClean="0"/>
              <a:t>‹#›</a:t>
            </a:fld>
            <a:endParaRPr lang="ru-RU"/>
          </a:p>
        </p:txBody>
      </p:sp>
    </p:spTree>
    <p:extLst>
      <p:ext uri="{BB962C8B-B14F-4D97-AF65-F5344CB8AC3E}">
        <p14:creationId xmlns:p14="http://schemas.microsoft.com/office/powerpoint/2010/main" val="3299723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p:cNvSpPr>
            <a:spLocks noGrp="1"/>
          </p:cNvSpPr>
          <p:nvPr>
            <p:ph type="dt" sz="half" idx="10"/>
          </p:nvPr>
        </p:nvSpPr>
        <p:spPr/>
        <p:txBody>
          <a:bodyPr/>
          <a:lstStyle/>
          <a:p>
            <a:fld id="{C82EF2C7-DC6F-4B59-AB9F-847CBFCB9ED4}" type="datetimeFigureOut">
              <a:rPr lang="ru-RU" smtClean="0"/>
              <a:t>01.10.2023</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75854967-DEF1-4604-BD5D-5EAD8ACDB06A}" type="slidenum">
              <a:rPr lang="ru-RU" smtClean="0"/>
              <a:t>‹#›</a:t>
            </a:fld>
            <a:endParaRPr lang="ru-RU"/>
          </a:p>
        </p:txBody>
      </p:sp>
    </p:spTree>
    <p:extLst>
      <p:ext uri="{BB962C8B-B14F-4D97-AF65-F5344CB8AC3E}">
        <p14:creationId xmlns:p14="http://schemas.microsoft.com/office/powerpoint/2010/main" val="3006670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p:cNvSpPr>
            <a:spLocks noGrp="1"/>
          </p:cNvSpPr>
          <p:nvPr>
            <p:ph type="dt" sz="half" idx="10"/>
          </p:nvPr>
        </p:nvSpPr>
        <p:spPr/>
        <p:txBody>
          <a:bodyPr/>
          <a:lstStyle/>
          <a:p>
            <a:fld id="{C82EF2C7-DC6F-4B59-AB9F-847CBFCB9ED4}" type="datetimeFigureOut">
              <a:rPr lang="ru-RU" smtClean="0"/>
              <a:t>01.10.2023</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75854967-DEF1-4604-BD5D-5EAD8ACDB06A}" type="slidenum">
              <a:rPr lang="ru-RU" smtClean="0"/>
              <a:t>‹#›</a:t>
            </a:fld>
            <a:endParaRPr lang="ru-RU"/>
          </a:p>
        </p:txBody>
      </p:sp>
    </p:spTree>
    <p:extLst>
      <p:ext uri="{BB962C8B-B14F-4D97-AF65-F5344CB8AC3E}">
        <p14:creationId xmlns:p14="http://schemas.microsoft.com/office/powerpoint/2010/main" val="582655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2EF2C7-DC6F-4B59-AB9F-847CBFCB9ED4}" type="datetimeFigureOut">
              <a:rPr lang="ru-RU" smtClean="0"/>
              <a:t>01.10.2023</a:t>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854967-DEF1-4604-BD5D-5EAD8ACDB06A}" type="slidenum">
              <a:rPr lang="ru-RU" smtClean="0"/>
              <a:t>‹#›</a:t>
            </a:fld>
            <a:endParaRPr lang="ru-RU"/>
          </a:p>
        </p:txBody>
      </p:sp>
    </p:spTree>
    <p:extLst>
      <p:ext uri="{BB962C8B-B14F-4D97-AF65-F5344CB8AC3E}">
        <p14:creationId xmlns:p14="http://schemas.microsoft.com/office/powerpoint/2010/main" val="7074680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210087"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Скругленный прямоугольник 2"/>
          <p:cNvSpPr/>
          <p:nvPr/>
        </p:nvSpPr>
        <p:spPr>
          <a:xfrm>
            <a:off x="0" y="698207"/>
            <a:ext cx="9890759" cy="4268381"/>
          </a:xfrm>
          <a:prstGeom prst="round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Прямоугольник 9"/>
          <p:cNvSpPr/>
          <p:nvPr/>
        </p:nvSpPr>
        <p:spPr>
          <a:xfrm>
            <a:off x="320362" y="773650"/>
            <a:ext cx="9845753" cy="1323439"/>
          </a:xfrm>
          <a:prstGeom prst="rect">
            <a:avLst/>
          </a:prstGeom>
        </p:spPr>
        <p:txBody>
          <a:bodyPr wrap="square">
            <a:spAutoFit/>
          </a:bodyPr>
          <a:lstStyle/>
          <a:p>
            <a:r>
              <a:rPr lang="ru-RU" sz="8000" dirty="0">
                <a:solidFill>
                  <a:schemeClr val="bg1"/>
                </a:solidFill>
                <a:latin typeface="Montserrat ExtraBold" panose="00000900000000000000" pitchFamily="2" charset="-52"/>
              </a:rPr>
              <a:t>2030</a:t>
            </a:r>
            <a:r>
              <a:rPr lang="en-US" sz="8000" dirty="0">
                <a:solidFill>
                  <a:schemeClr val="bg1"/>
                </a:solidFill>
                <a:latin typeface="Montserrat ExtraBold" panose="00000900000000000000" pitchFamily="2" charset="-52"/>
              </a:rPr>
              <a:t> NETWORK</a:t>
            </a:r>
            <a:endParaRPr lang="ru-RU" sz="8000" dirty="0">
              <a:solidFill>
                <a:schemeClr val="bg1"/>
              </a:solidFill>
              <a:latin typeface="Montserrat ExtraBold" panose="00000900000000000000" pitchFamily="2" charset="-52"/>
            </a:endParaRPr>
          </a:p>
        </p:txBody>
      </p:sp>
      <p:pic>
        <p:nvPicPr>
          <p:cNvPr id="16" name="Рисунок 15" descr="https://www.nkj.ru/upload/iblock/1e6/1e687a5b8fdbbfe41ff7fd1e937c0074.jpg"/>
          <p:cNvPicPr>
            <a:picLocks noChangeAspect="1" noChangeArrowheads="1"/>
          </p:cNvPicPr>
          <p:nvPr/>
        </p:nvPicPr>
        <p:blipFill>
          <a:blip r:embed="rId3" cstate="print">
            <a:extLst>
              <a:ext uri="{28A0092B-C50C-407E-A947-70E740481C1C}">
                <a14:useLocalDpi xmlns:a14="http://schemas.microsoft.com/office/drawing/2010/main" val="0"/>
              </a:ext>
            </a:extLst>
          </a:blip>
          <a:srcRect b="1461"/>
          <a:stretch>
            <a:fillRect/>
          </a:stretch>
        </p:blipFill>
        <p:spPr bwMode="auto">
          <a:xfrm>
            <a:off x="64008" y="5234041"/>
            <a:ext cx="2797591" cy="1527858"/>
          </a:xfrm>
          <a:custGeom>
            <a:avLst/>
            <a:gdLst>
              <a:gd name="connsiteX0" fmla="*/ 254648 w 2480810"/>
              <a:gd name="connsiteY0" fmla="*/ 0 h 1527858"/>
              <a:gd name="connsiteX1" fmla="*/ 2226162 w 2480810"/>
              <a:gd name="connsiteY1" fmla="*/ 0 h 1527858"/>
              <a:gd name="connsiteX2" fmla="*/ 2480810 w 2480810"/>
              <a:gd name="connsiteY2" fmla="*/ 254648 h 1527858"/>
              <a:gd name="connsiteX3" fmla="*/ 2480810 w 2480810"/>
              <a:gd name="connsiteY3" fmla="*/ 1273210 h 1527858"/>
              <a:gd name="connsiteX4" fmla="*/ 2226162 w 2480810"/>
              <a:gd name="connsiteY4" fmla="*/ 1527858 h 1527858"/>
              <a:gd name="connsiteX5" fmla="*/ 254648 w 2480810"/>
              <a:gd name="connsiteY5" fmla="*/ 1527858 h 1527858"/>
              <a:gd name="connsiteX6" fmla="*/ 0 w 2480810"/>
              <a:gd name="connsiteY6" fmla="*/ 1273210 h 1527858"/>
              <a:gd name="connsiteX7" fmla="*/ 0 w 2480810"/>
              <a:gd name="connsiteY7" fmla="*/ 254648 h 1527858"/>
              <a:gd name="connsiteX8" fmla="*/ 254648 w 2480810"/>
              <a:gd name="connsiteY8" fmla="*/ 0 h 1527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0810" h="1527858">
                <a:moveTo>
                  <a:pt x="254648" y="0"/>
                </a:moveTo>
                <a:lnTo>
                  <a:pt x="2226162" y="0"/>
                </a:lnTo>
                <a:cubicBezTo>
                  <a:pt x="2366800" y="0"/>
                  <a:pt x="2480810" y="114010"/>
                  <a:pt x="2480810" y="254648"/>
                </a:cubicBezTo>
                <a:lnTo>
                  <a:pt x="2480810" y="1273210"/>
                </a:lnTo>
                <a:cubicBezTo>
                  <a:pt x="2480810" y="1413848"/>
                  <a:pt x="2366800" y="1527858"/>
                  <a:pt x="2226162" y="1527858"/>
                </a:cubicBezTo>
                <a:lnTo>
                  <a:pt x="254648" y="1527858"/>
                </a:lnTo>
                <a:cubicBezTo>
                  <a:pt x="114010" y="1527858"/>
                  <a:pt x="0" y="1413848"/>
                  <a:pt x="0" y="1273210"/>
                </a:cubicBezTo>
                <a:lnTo>
                  <a:pt x="0" y="254648"/>
                </a:lnTo>
                <a:cubicBezTo>
                  <a:pt x="0" y="114010"/>
                  <a:pt x="114010" y="0"/>
                  <a:pt x="254648" y="0"/>
                </a:cubicBezTo>
                <a:close/>
              </a:path>
            </a:pathLst>
          </a:custGeom>
          <a:noFill/>
          <a:extLst>
            <a:ext uri="{909E8E84-426E-40DD-AFC4-6F175D3DCCD1}">
              <a14:hiddenFill xmlns:a14="http://schemas.microsoft.com/office/drawing/2010/main">
                <a:solidFill>
                  <a:srgbClr val="FFFFFF"/>
                </a:solidFill>
              </a14:hiddenFill>
            </a:ext>
          </a:extLst>
        </p:spPr>
      </p:pic>
      <p:sp>
        <p:nvSpPr>
          <p:cNvPr id="8" name="Прямоугольник 7"/>
          <p:cNvSpPr/>
          <p:nvPr/>
        </p:nvSpPr>
        <p:spPr>
          <a:xfrm>
            <a:off x="320362" y="3129477"/>
            <a:ext cx="4572990" cy="1569660"/>
          </a:xfrm>
          <a:prstGeom prst="rect">
            <a:avLst/>
          </a:prstGeom>
        </p:spPr>
        <p:txBody>
          <a:bodyPr wrap="square">
            <a:spAutoFit/>
          </a:bodyPr>
          <a:lstStyle/>
          <a:p>
            <a:r>
              <a:rPr lang="en-US" sz="3200" dirty="0">
                <a:solidFill>
                  <a:schemeClr val="accent1">
                    <a:lumMod val="75000"/>
                  </a:schemeClr>
                </a:solidFill>
                <a:effectLst>
                  <a:outerShdw blurRad="38100" dist="38100" dir="2700000" algn="tl">
                    <a:srgbClr val="000000">
                      <a:alpha val="43137"/>
                    </a:srgbClr>
                  </a:outerShdw>
                </a:effectLst>
                <a:latin typeface="Montserrat Medium" panose="00000600000000000000" pitchFamily="2" charset="-52"/>
              </a:rPr>
              <a:t>S</a:t>
            </a:r>
            <a:r>
              <a:rPr lang="en-US" sz="3200" dirty="0">
                <a:solidFill>
                  <a:schemeClr val="bg1"/>
                </a:solidFill>
                <a:effectLst>
                  <a:outerShdw blurRad="38100" dist="38100" dir="2700000" algn="tl">
                    <a:srgbClr val="000000">
                      <a:alpha val="43137"/>
                    </a:srgbClr>
                  </a:outerShdw>
                </a:effectLst>
                <a:latin typeface="Montserrat Medium" panose="00000600000000000000" pitchFamily="2" charset="-52"/>
              </a:rPr>
              <a:t>ynchronous</a:t>
            </a:r>
            <a:r>
              <a:rPr lang="en-US" sz="3200" dirty="0">
                <a:solidFill>
                  <a:schemeClr val="accent1">
                    <a:lumMod val="75000"/>
                  </a:schemeClr>
                </a:solidFill>
                <a:effectLst>
                  <a:outerShdw blurRad="38100" dist="38100" dir="2700000" algn="tl">
                    <a:srgbClr val="000000">
                      <a:alpha val="43137"/>
                    </a:srgbClr>
                  </a:outerShdw>
                </a:effectLst>
                <a:latin typeface="Montserrat Medium" panose="00000600000000000000" pitchFamily="2" charset="-52"/>
              </a:rPr>
              <a:t> S</a:t>
            </a:r>
            <a:r>
              <a:rPr lang="en-US" sz="3200" dirty="0">
                <a:solidFill>
                  <a:schemeClr val="bg1"/>
                </a:solidFill>
                <a:effectLst>
                  <a:outerShdw blurRad="38100" dist="38100" dir="2700000" algn="tl">
                    <a:srgbClr val="000000">
                      <a:alpha val="43137"/>
                    </a:srgbClr>
                  </a:outerShdw>
                </a:effectLst>
                <a:latin typeface="Montserrat Medium" panose="00000600000000000000" pitchFamily="2" charset="-52"/>
              </a:rPr>
              <a:t>ymbolic</a:t>
            </a:r>
            <a:r>
              <a:rPr lang="en-US" sz="3200" dirty="0">
                <a:solidFill>
                  <a:schemeClr val="accent1">
                    <a:lumMod val="75000"/>
                  </a:schemeClr>
                </a:solidFill>
                <a:effectLst>
                  <a:outerShdw blurRad="38100" dist="38100" dir="2700000" algn="tl">
                    <a:srgbClr val="000000">
                      <a:alpha val="43137"/>
                    </a:srgbClr>
                  </a:outerShdw>
                </a:effectLst>
                <a:latin typeface="Montserrat Medium" panose="00000600000000000000" pitchFamily="2" charset="-52"/>
              </a:rPr>
              <a:t> </a:t>
            </a:r>
          </a:p>
          <a:p>
            <a:r>
              <a:rPr lang="en-US" sz="3200" dirty="0">
                <a:solidFill>
                  <a:schemeClr val="accent1">
                    <a:lumMod val="75000"/>
                  </a:schemeClr>
                </a:solidFill>
                <a:effectLst>
                  <a:outerShdw blurRad="38100" dist="38100" dir="2700000" algn="tl">
                    <a:srgbClr val="000000">
                      <a:alpha val="43137"/>
                    </a:srgbClr>
                  </a:outerShdw>
                </a:effectLst>
                <a:latin typeface="Montserrat Medium" panose="00000600000000000000" pitchFamily="2" charset="-52"/>
              </a:rPr>
              <a:t>H</a:t>
            </a:r>
            <a:r>
              <a:rPr lang="en-US" sz="3200" dirty="0">
                <a:solidFill>
                  <a:schemeClr val="bg1"/>
                </a:solidFill>
                <a:effectLst>
                  <a:outerShdw blurRad="38100" dist="38100" dir="2700000" algn="tl">
                    <a:srgbClr val="000000">
                      <a:alpha val="43137"/>
                    </a:srgbClr>
                  </a:outerShdw>
                </a:effectLst>
                <a:latin typeface="Montserrat Medium" panose="00000600000000000000" pitchFamily="2" charset="-52"/>
              </a:rPr>
              <a:t>ierarchy</a:t>
            </a:r>
            <a:endParaRPr lang="ru-RU" sz="3200" dirty="0">
              <a:solidFill>
                <a:schemeClr val="bg1"/>
              </a:solidFill>
              <a:effectLst>
                <a:outerShdw blurRad="38100" dist="38100" dir="2700000" algn="tl">
                  <a:srgbClr val="000000">
                    <a:alpha val="43137"/>
                  </a:srgbClr>
                </a:outerShdw>
              </a:effectLst>
              <a:latin typeface="Montserrat Medium" panose="00000600000000000000" pitchFamily="2" charset="-52"/>
            </a:endParaRPr>
          </a:p>
        </p:txBody>
      </p:sp>
      <p:grpSp>
        <p:nvGrpSpPr>
          <p:cNvPr id="4" name="Группа 3"/>
          <p:cNvGrpSpPr/>
          <p:nvPr/>
        </p:nvGrpSpPr>
        <p:grpSpPr>
          <a:xfrm>
            <a:off x="5968679" y="3880356"/>
            <a:ext cx="3555493" cy="862274"/>
            <a:chOff x="5968679" y="3880356"/>
            <a:chExt cx="3555493" cy="862274"/>
          </a:xfrm>
        </p:grpSpPr>
        <p:sp>
          <p:nvSpPr>
            <p:cNvPr id="11" name="Прямоугольник 10"/>
            <p:cNvSpPr/>
            <p:nvPr/>
          </p:nvSpPr>
          <p:spPr>
            <a:xfrm>
              <a:off x="5968679" y="3880356"/>
              <a:ext cx="2480166" cy="461665"/>
            </a:xfrm>
            <a:prstGeom prst="rect">
              <a:avLst/>
            </a:prstGeom>
          </p:spPr>
          <p:txBody>
            <a:bodyPr wrap="none">
              <a:spAutoFit/>
            </a:bodyPr>
            <a:lstStyle/>
            <a:p>
              <a:r>
                <a:rPr lang="en-US" sz="2400" dirty="0" err="1">
                  <a:solidFill>
                    <a:schemeClr val="bg1"/>
                  </a:solidFill>
                  <a:latin typeface="Montserrat" panose="00000500000000000000" pitchFamily="2" charset="-52"/>
                </a:rPr>
                <a:t>Balyberdin</a:t>
              </a:r>
              <a:r>
                <a:rPr lang="ru-RU" sz="2400" dirty="0">
                  <a:solidFill>
                    <a:schemeClr val="bg1"/>
                  </a:solidFill>
                  <a:latin typeface="Montserrat" panose="00000500000000000000" pitchFamily="2" charset="-52"/>
                </a:rPr>
                <a:t> </a:t>
              </a:r>
              <a:r>
                <a:rPr lang="en-US" sz="2400" dirty="0">
                  <a:solidFill>
                    <a:schemeClr val="bg1"/>
                  </a:solidFill>
                  <a:latin typeface="Montserrat" panose="00000500000000000000" pitchFamily="2" charset="-52"/>
                </a:rPr>
                <a:t>A</a:t>
              </a:r>
              <a:r>
                <a:rPr lang="ru-RU" sz="2400" dirty="0">
                  <a:solidFill>
                    <a:schemeClr val="bg1"/>
                  </a:solidFill>
                  <a:latin typeface="Montserrat" panose="00000500000000000000" pitchFamily="2" charset="-52"/>
                </a:rPr>
                <a:t>.</a:t>
              </a:r>
              <a:r>
                <a:rPr lang="en-US" sz="2400" dirty="0">
                  <a:solidFill>
                    <a:schemeClr val="bg1"/>
                  </a:solidFill>
                  <a:latin typeface="Montserrat" panose="00000500000000000000" pitchFamily="2" charset="-52"/>
                </a:rPr>
                <a:t>L.</a:t>
              </a:r>
              <a:endParaRPr lang="ru-RU" sz="2400" dirty="0">
                <a:solidFill>
                  <a:schemeClr val="bg1"/>
                </a:solidFill>
                <a:latin typeface="Montserrat" panose="00000500000000000000" pitchFamily="2" charset="-52"/>
              </a:endParaRPr>
            </a:p>
          </p:txBody>
        </p:sp>
        <p:sp>
          <p:nvSpPr>
            <p:cNvPr id="9" name="Прямоугольник 8"/>
            <p:cNvSpPr/>
            <p:nvPr/>
          </p:nvSpPr>
          <p:spPr>
            <a:xfrm>
              <a:off x="6402114" y="4318752"/>
              <a:ext cx="3122058" cy="400110"/>
            </a:xfrm>
            <a:prstGeom prst="rect">
              <a:avLst/>
            </a:prstGeom>
          </p:spPr>
          <p:txBody>
            <a:bodyPr wrap="square">
              <a:spAutoFit/>
            </a:bodyPr>
            <a:lstStyle/>
            <a:p>
              <a:r>
                <a:rPr lang="en-US" sz="2000" dirty="0">
                  <a:solidFill>
                    <a:schemeClr val="bg1"/>
                  </a:solidFill>
                  <a:latin typeface="Montserrat" panose="00000500000000000000" pitchFamily="2" charset="-52"/>
                </a:rPr>
                <a:t>R</a:t>
              </a:r>
              <a:r>
                <a:rPr lang="ru-RU" sz="2000" dirty="0" err="1">
                  <a:solidFill>
                    <a:schemeClr val="bg1"/>
                  </a:solidFill>
                  <a:latin typeface="Montserrat" panose="00000500000000000000" pitchFamily="2" charset="-52"/>
                </a:rPr>
                <a:t>utel</a:t>
              </a:r>
              <a:r>
                <a:rPr lang="en-US" sz="2000" dirty="0">
                  <a:solidFill>
                    <a:schemeClr val="bg1"/>
                  </a:solidFill>
                  <a:latin typeface="Montserrat" panose="00000500000000000000" pitchFamily="2" charset="-52"/>
                </a:rPr>
                <a:t>.</a:t>
              </a:r>
              <a:r>
                <a:rPr lang="en-US" sz="2000" dirty="0" err="1">
                  <a:solidFill>
                    <a:schemeClr val="bg1"/>
                  </a:solidFill>
                  <a:latin typeface="Montserrat" panose="00000500000000000000" pitchFamily="2" charset="-52"/>
                </a:rPr>
                <a:t>Nsk</a:t>
              </a:r>
              <a:r>
                <a:rPr lang="ru-RU" sz="2000" dirty="0">
                  <a:solidFill>
                    <a:schemeClr val="bg1"/>
                  </a:solidFill>
                  <a:latin typeface="Montserrat" panose="00000500000000000000" pitchFamily="2" charset="-52"/>
                </a:rPr>
                <a:t>@</a:t>
              </a:r>
              <a:r>
                <a:rPr lang="en-US" sz="2000" dirty="0">
                  <a:solidFill>
                    <a:schemeClr val="bg1"/>
                  </a:solidFill>
                  <a:latin typeface="Montserrat" panose="00000500000000000000" pitchFamily="2" charset="-52"/>
                </a:rPr>
                <a:t>G</a:t>
              </a:r>
              <a:r>
                <a:rPr lang="ru-RU" sz="2000" dirty="0" err="1">
                  <a:solidFill>
                    <a:schemeClr val="bg1"/>
                  </a:solidFill>
                  <a:latin typeface="Montserrat" panose="00000500000000000000" pitchFamily="2" charset="-52"/>
                </a:rPr>
                <a:t>mail</a:t>
              </a:r>
              <a:r>
                <a:rPr lang="ru-RU" sz="2000" dirty="0">
                  <a:solidFill>
                    <a:schemeClr val="bg1"/>
                  </a:solidFill>
                  <a:latin typeface="Montserrat" panose="00000500000000000000" pitchFamily="2" charset="-52"/>
                </a:rPr>
                <a:t>.</a:t>
              </a:r>
              <a:r>
                <a:rPr lang="en-US" sz="2000" dirty="0">
                  <a:solidFill>
                    <a:schemeClr val="bg1"/>
                  </a:solidFill>
                  <a:latin typeface="Montserrat" panose="00000500000000000000" pitchFamily="2" charset="-52"/>
                </a:rPr>
                <a:t>com</a:t>
              </a:r>
              <a:endParaRPr lang="ru-RU" sz="2000" dirty="0">
                <a:solidFill>
                  <a:schemeClr val="bg1"/>
                </a:solidFill>
                <a:latin typeface="Montserrat" panose="00000500000000000000" pitchFamily="2" charset="-52"/>
              </a:endParaRPr>
            </a:p>
          </p:txBody>
        </p:sp>
        <p:pic>
          <p:nvPicPr>
            <p:cNvPr id="12" name="Рисунок 11"/>
            <p:cNvPicPr>
              <a:picLocks noChangeAspect="1"/>
            </p:cNvPicPr>
            <p:nvPr/>
          </p:nvPicPr>
          <p:blipFill>
            <a:blip r:embed="rId4">
              <a:extLst>
                <a:ext uri="{BEBA8EAE-BF5A-486C-A8C5-ECC9F3942E4B}">
                  <a14:imgProps xmlns:a14="http://schemas.microsoft.com/office/drawing/2010/main">
                    <a14:imgLayer r:embed="rId5">
                      <a14:imgEffect>
                        <a14:colorTemperature colorTemp="11500"/>
                      </a14:imgEffect>
                      <a14:imgEffect>
                        <a14:saturation sat="400000"/>
                      </a14:imgEffect>
                      <a14:imgEffect>
                        <a14:brightnessContrast bright="-100000" contrast="-100000"/>
                      </a14:imgEffect>
                    </a14:imgLayer>
                  </a14:imgProps>
                </a:ext>
              </a:extLst>
            </a:blip>
            <a:stretch>
              <a:fillRect/>
            </a:stretch>
          </p:blipFill>
          <p:spPr>
            <a:xfrm>
              <a:off x="6084888" y="4366605"/>
              <a:ext cx="376025" cy="376025"/>
            </a:xfrm>
            <a:prstGeom prst="rect">
              <a:avLst/>
            </a:prstGeom>
          </p:spPr>
        </p:pic>
      </p:grpSp>
      <p:pic>
        <p:nvPicPr>
          <p:cNvPr id="13" name="Picture 2" descr="https://upload.wikimedia.org/wikipedia/commons/thumb/a/a3/Cc.logo.circle.svg/1024px-Cc.logo.circle.svg.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67986" y="6440805"/>
            <a:ext cx="285289" cy="28528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https://upload.wikimedia.org/wikipedia/commons/thumb/3/3c/Cc-by_new.svg/1024px-Cc-by_new.svg.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88953" y="6439409"/>
            <a:ext cx="285289" cy="2852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91686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9942154"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537600"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10</a:t>
            </a:r>
            <a:endParaRPr lang="ru-RU" sz="2800" b="1" dirty="0">
              <a:solidFill>
                <a:schemeClr val="bg1"/>
              </a:solidFill>
            </a:endParaRPr>
          </a:p>
        </p:txBody>
      </p:sp>
      <p:sp>
        <p:nvSpPr>
          <p:cNvPr id="11" name="Прямоугольник 10"/>
          <p:cNvSpPr/>
          <p:nvPr/>
        </p:nvSpPr>
        <p:spPr>
          <a:xfrm>
            <a:off x="826725" y="-10253"/>
            <a:ext cx="7789312" cy="461665"/>
          </a:xfrm>
          <a:prstGeom prst="rect">
            <a:avLst/>
          </a:prstGeom>
        </p:spPr>
        <p:txBody>
          <a:bodyPr wrap="none">
            <a:spAutoFit/>
          </a:bodyPr>
          <a:lstStyle/>
          <a:p>
            <a:pPr lvl="0"/>
            <a:r>
              <a:rPr lang="en-US" sz="2400" dirty="0">
                <a:solidFill>
                  <a:prstClr val="white"/>
                </a:solidFill>
                <a:latin typeface="Montserrat" panose="00000500000000000000" pitchFamily="2" charset="-52"/>
              </a:rPr>
              <a:t>Algorithm for Uniform Polling of Virtual Channels</a:t>
            </a:r>
            <a:endParaRPr lang="ru-RU" sz="2400" dirty="0">
              <a:solidFill>
                <a:prstClr val="white"/>
              </a:solidFill>
              <a:latin typeface="Montserrat" panose="00000500000000000000" pitchFamily="2" charset="-52"/>
            </a:endParaRPr>
          </a:p>
        </p:txBody>
      </p:sp>
      <p:sp>
        <p:nvSpPr>
          <p:cNvPr id="17" name="Прямоугольник 16"/>
          <p:cNvSpPr/>
          <p:nvPr/>
        </p:nvSpPr>
        <p:spPr>
          <a:xfrm>
            <a:off x="121920" y="537883"/>
            <a:ext cx="12093986" cy="338554"/>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Each virtual channel </a:t>
            </a:r>
            <a:r>
              <a:rPr lang="en-US" sz="1600" dirty="0">
                <a:latin typeface="Montserrat" panose="00000500000000000000" pitchFamily="2" charset="-52"/>
              </a:rPr>
              <a:t>occupies a certain number of the adjacent combinations (cells) in this space.</a:t>
            </a:r>
            <a:endParaRPr lang="ru-RU" sz="1600" dirty="0">
              <a:latin typeface="Montserrat" panose="00000500000000000000" pitchFamily="2" charset="-52"/>
            </a:endParaRPr>
          </a:p>
        </p:txBody>
      </p:sp>
      <p:sp>
        <p:nvSpPr>
          <p:cNvPr id="18" name="Прямоугольник 17"/>
          <p:cNvSpPr/>
          <p:nvPr/>
        </p:nvSpPr>
        <p:spPr>
          <a:xfrm>
            <a:off x="121920" y="851405"/>
            <a:ext cx="8732713" cy="830997"/>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The number of combinations </a:t>
            </a:r>
            <a:r>
              <a:rPr lang="en-US" sz="1600" dirty="0">
                <a:latin typeface="Montserrat" panose="00000500000000000000" pitchFamily="2" charset="-52"/>
              </a:rPr>
              <a:t>is proportional to the required synchronous component of a virtual channel rate (it is similar to the memory allocation in an ordinary computer).</a:t>
            </a:r>
            <a:endParaRPr lang="ru-RU" sz="1600" dirty="0">
              <a:latin typeface="Montserrat" panose="00000500000000000000" pitchFamily="2" charset="-52"/>
            </a:endParaRPr>
          </a:p>
        </p:txBody>
      </p:sp>
      <p:sp>
        <p:nvSpPr>
          <p:cNvPr id="19" name="Прямоугольник 18"/>
          <p:cNvSpPr/>
          <p:nvPr/>
        </p:nvSpPr>
        <p:spPr>
          <a:xfrm>
            <a:off x="121920" y="1676080"/>
            <a:ext cx="8619412" cy="830997"/>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The counter value</a:t>
            </a:r>
            <a:r>
              <a:rPr lang="en-US" sz="1600" dirty="0">
                <a:latin typeface="Montserrat" panose="00000500000000000000" pitchFamily="2" charset="-52"/>
              </a:rPr>
              <a:t>, at the time a symbol is received, can be used for addressing a specific FIFO. Each buffer responds to a certain range of values specified when creating a channel.</a:t>
            </a:r>
            <a:endParaRPr lang="ru-RU" sz="1600" dirty="0">
              <a:latin typeface="Montserrat" panose="00000500000000000000" pitchFamily="2" charset="-52"/>
            </a:endParaRPr>
          </a:p>
        </p:txBody>
      </p:sp>
      <p:sp>
        <p:nvSpPr>
          <p:cNvPr id="21" name="Прямоугольник 20"/>
          <p:cNvSpPr/>
          <p:nvPr/>
        </p:nvSpPr>
        <p:spPr>
          <a:xfrm>
            <a:off x="121920" y="2519243"/>
            <a:ext cx="8478070" cy="1077218"/>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This method has a problem: </a:t>
            </a:r>
            <a:r>
              <a:rPr lang="en-US" sz="1600" dirty="0">
                <a:latin typeface="Montserrat" panose="00000500000000000000" pitchFamily="2" charset="-52"/>
              </a:rPr>
              <a:t>Data will be transmitted in bursts with a period of one second, which is unacceptable. An algorithm is needed to convert the value in a counter into FIFO number with a guaranteed uniform time distribution for any option of dividing the source physical channel into components.</a:t>
            </a:r>
            <a:endParaRPr lang="ru-RU" sz="1600" dirty="0">
              <a:latin typeface="Montserrat" panose="00000500000000000000" pitchFamily="2" charset="-52"/>
            </a:endParaRPr>
          </a:p>
        </p:txBody>
      </p:sp>
      <p:sp>
        <p:nvSpPr>
          <p:cNvPr id="22" name="Прямоугольник 21"/>
          <p:cNvSpPr/>
          <p:nvPr/>
        </p:nvSpPr>
        <p:spPr>
          <a:xfrm>
            <a:off x="121920" y="3826598"/>
            <a:ext cx="8603920" cy="1569660"/>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A simple algorithm was found:</a:t>
            </a:r>
            <a:r>
              <a:rPr lang="ru-RU" sz="1600" dirty="0">
                <a:solidFill>
                  <a:schemeClr val="accent1">
                    <a:lumMod val="75000"/>
                  </a:schemeClr>
                </a:solidFill>
                <a:latin typeface="Montserrat" panose="00000500000000000000" pitchFamily="2" charset="-52"/>
              </a:rPr>
              <a:t> </a:t>
            </a:r>
            <a:r>
              <a:rPr lang="en-US" sz="1600" dirty="0">
                <a:latin typeface="Montserrat" panose="00000500000000000000" pitchFamily="2" charset="-52"/>
              </a:rPr>
              <a:t>it is enough </a:t>
            </a:r>
            <a:r>
              <a:rPr lang="en-US" sz="1600" u="sng" dirty="0">
                <a:latin typeface="Montserrat" panose="00000500000000000000" pitchFamily="2" charset="-52"/>
              </a:rPr>
              <a:t>to change </a:t>
            </a:r>
            <a:r>
              <a:rPr lang="en-US" sz="1600" dirty="0">
                <a:latin typeface="Montserrat" panose="00000500000000000000" pitchFamily="2" charset="-52"/>
              </a:rPr>
              <a:t>the high-order bits of a counter for the low-order ones (mirror image), and there will be uniform access to any given continuous section of the values of</a:t>
            </a:r>
            <a:r>
              <a:rPr lang="kk-KZ" sz="1600" dirty="0">
                <a:latin typeface="Montserrat" panose="00000500000000000000" pitchFamily="2" charset="-52"/>
              </a:rPr>
              <a:t> </a:t>
            </a:r>
            <a:r>
              <a:rPr lang="en-US" sz="1600" dirty="0">
                <a:latin typeface="Montserrat" panose="00000500000000000000" pitchFamily="2" charset="-52"/>
              </a:rPr>
              <a:t>an original counter with a period equal to the ratio of a symbol rate of a physical channel to the width of this section (it needs to be proven mathematically over the entire range of rates and partitioning options).</a:t>
            </a:r>
            <a:endParaRPr lang="ru-RU" sz="1600" dirty="0">
              <a:latin typeface="Montserrat" panose="00000500000000000000" pitchFamily="2" charset="-52"/>
            </a:endParaRPr>
          </a:p>
        </p:txBody>
      </p:sp>
      <p:sp>
        <p:nvSpPr>
          <p:cNvPr id="23" name="Прямоугольник 22"/>
          <p:cNvSpPr/>
          <p:nvPr/>
        </p:nvSpPr>
        <p:spPr>
          <a:xfrm>
            <a:off x="121920" y="5382092"/>
            <a:ext cx="11555558" cy="830997"/>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This method</a:t>
            </a:r>
            <a:r>
              <a:rPr lang="ru-RU" sz="1600" dirty="0">
                <a:solidFill>
                  <a:schemeClr val="accent1">
                    <a:lumMod val="75000"/>
                  </a:schemeClr>
                </a:solidFill>
                <a:latin typeface="Montserrat" panose="00000500000000000000" pitchFamily="2" charset="-52"/>
              </a:rPr>
              <a:t> </a:t>
            </a:r>
            <a:r>
              <a:rPr lang="en-US" sz="1600" dirty="0">
                <a:latin typeface="Montserrat" panose="00000500000000000000" pitchFamily="2" charset="-52"/>
              </a:rPr>
              <a:t>is completely insensitive to the channel creation errors when a request to create a channel did not reach a receiver (transmission, decoding error). In this case, the data will occupy time slots not related to any FIFO, and a controller should simply ignore it.  </a:t>
            </a:r>
            <a:endParaRPr lang="ru-RU" sz="1600" dirty="0">
              <a:latin typeface="Montserrat" panose="00000500000000000000" pitchFamily="2" charset="-52"/>
            </a:endParaRPr>
          </a:p>
        </p:txBody>
      </p:sp>
      <p:pic>
        <p:nvPicPr>
          <p:cNvPr id="24" name="Рисунок 23"/>
          <p:cNvPicPr>
            <a:picLocks noChangeAspect="1"/>
          </p:cNvPicPr>
          <p:nvPr/>
        </p:nvPicPr>
        <p:blipFill rotWithShape="1">
          <a:blip r:embed="rId3"/>
          <a:srcRect l="10708" t="8607" r="28890" b="8637"/>
          <a:stretch/>
        </p:blipFill>
        <p:spPr>
          <a:xfrm>
            <a:off x="8741332" y="856525"/>
            <a:ext cx="2936146" cy="4428926"/>
          </a:xfrm>
          <a:prstGeom prst="rect">
            <a:avLst/>
          </a:prstGeom>
        </p:spPr>
      </p:pic>
      <p:pic>
        <p:nvPicPr>
          <p:cNvPr id="16"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0700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9449587"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435008"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11</a:t>
            </a:r>
            <a:endParaRPr lang="ru-RU" sz="2800" b="1" dirty="0">
              <a:solidFill>
                <a:schemeClr val="bg1"/>
              </a:solidFill>
            </a:endParaRPr>
          </a:p>
        </p:txBody>
      </p:sp>
      <p:sp>
        <p:nvSpPr>
          <p:cNvPr id="11" name="Прямоугольник 10"/>
          <p:cNvSpPr/>
          <p:nvPr/>
        </p:nvSpPr>
        <p:spPr>
          <a:xfrm>
            <a:off x="826725" y="-10253"/>
            <a:ext cx="8239756" cy="461665"/>
          </a:xfrm>
          <a:prstGeom prst="rect">
            <a:avLst/>
          </a:prstGeom>
        </p:spPr>
        <p:txBody>
          <a:bodyPr wrap="none">
            <a:spAutoFit/>
          </a:bodyPr>
          <a:lstStyle/>
          <a:p>
            <a:r>
              <a:rPr lang="en-US" sz="2400" dirty="0">
                <a:solidFill>
                  <a:schemeClr val="bg1"/>
                </a:solidFill>
                <a:latin typeface="Montserrat" panose="00000500000000000000" pitchFamily="2" charset="-52"/>
              </a:rPr>
              <a:t>Algorithm of the Virtual Channel Frequency Method</a:t>
            </a:r>
            <a:endParaRPr lang="ru-RU" sz="2400" dirty="0">
              <a:solidFill>
                <a:schemeClr val="bg1"/>
              </a:solidFill>
              <a:latin typeface="Montserrat" panose="00000500000000000000" pitchFamily="2" charset="-52"/>
            </a:endParaRPr>
          </a:p>
        </p:txBody>
      </p:sp>
      <p:sp>
        <p:nvSpPr>
          <p:cNvPr id="2" name="Прямоугольник 1"/>
          <p:cNvSpPr/>
          <p:nvPr/>
        </p:nvSpPr>
        <p:spPr>
          <a:xfrm>
            <a:off x="319446" y="638779"/>
            <a:ext cx="10725102" cy="646331"/>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You can allocate </a:t>
            </a:r>
            <a:r>
              <a:rPr lang="en-US" dirty="0">
                <a:latin typeface="Montserrat" panose="00000500000000000000" pitchFamily="2" charset="-52"/>
              </a:rPr>
              <a:t>a bandwidth using another method. To do this, you need to sort out a list of the requests for creating the virtual channels in the ascending order of a desired rate.</a:t>
            </a:r>
            <a:endParaRPr lang="ru-RU" sz="2000" dirty="0"/>
          </a:p>
        </p:txBody>
      </p:sp>
      <p:sp>
        <p:nvSpPr>
          <p:cNvPr id="3" name="Прямоугольник 2"/>
          <p:cNvSpPr/>
          <p:nvPr/>
        </p:nvSpPr>
        <p:spPr>
          <a:xfrm>
            <a:off x="319446" y="1836101"/>
            <a:ext cx="11388938" cy="646331"/>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Add </a:t>
            </a:r>
            <a:r>
              <a:rPr lang="en-US" dirty="0">
                <a:latin typeface="Montserrat" panose="00000500000000000000" pitchFamily="2" charset="-52"/>
              </a:rPr>
              <a:t>data </a:t>
            </a:r>
            <a:r>
              <a:rPr lang="en-US" dirty="0">
                <a:solidFill>
                  <a:schemeClr val="accent1">
                    <a:lumMod val="75000"/>
                  </a:schemeClr>
                </a:solidFill>
                <a:latin typeface="Montserrat" panose="00000500000000000000" pitchFamily="2" charset="-52"/>
              </a:rPr>
              <a:t>to the channel </a:t>
            </a:r>
            <a:r>
              <a:rPr lang="ru-RU" dirty="0">
                <a:latin typeface="Montserrat" panose="00000500000000000000" pitchFamily="2" charset="-52"/>
              </a:rPr>
              <a:t> </a:t>
            </a:r>
            <a:r>
              <a:rPr lang="en-US" dirty="0">
                <a:latin typeface="Montserrat" panose="00000500000000000000" pitchFamily="2" charset="-52"/>
              </a:rPr>
              <a:t>after the data transmission period of each virtual channel has expired (the principle is illustrated in the picture).</a:t>
            </a:r>
            <a:endParaRPr lang="ru-RU" dirty="0">
              <a:latin typeface="Montserrat" panose="00000500000000000000" pitchFamily="2" charset="-52"/>
            </a:endParaRPr>
          </a:p>
        </p:txBody>
      </p:sp>
      <p:sp>
        <p:nvSpPr>
          <p:cNvPr id="4" name="Прямоугольник 3"/>
          <p:cNvSpPr/>
          <p:nvPr/>
        </p:nvSpPr>
        <p:spPr>
          <a:xfrm>
            <a:off x="319446" y="2911541"/>
            <a:ext cx="3220989" cy="1754326"/>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This algorithm </a:t>
            </a:r>
            <a:r>
              <a:rPr lang="en-US" dirty="0">
                <a:latin typeface="Montserrat" panose="00000500000000000000" pitchFamily="2" charset="-52"/>
              </a:rPr>
              <a:t>is less efficient than the first one and requires special measures to protect against loss of requests for creating a channel.  </a:t>
            </a:r>
            <a:endParaRPr lang="ru-RU" dirty="0">
              <a:latin typeface="Montserrat" panose="00000500000000000000" pitchFamily="2" charset="-52"/>
            </a:endParaRPr>
          </a:p>
        </p:txBody>
      </p:sp>
      <p:pic>
        <p:nvPicPr>
          <p:cNvPr id="6" name="Рисунок 5"/>
          <p:cNvPicPr>
            <a:picLocks noChangeAspect="1"/>
          </p:cNvPicPr>
          <p:nvPr/>
        </p:nvPicPr>
        <p:blipFill rotWithShape="1">
          <a:blip r:embed="rId3"/>
          <a:srcRect t="16454" b="35113"/>
          <a:stretch/>
        </p:blipFill>
        <p:spPr>
          <a:xfrm>
            <a:off x="3774115" y="3003586"/>
            <a:ext cx="7504113" cy="2808477"/>
          </a:xfrm>
          <a:prstGeom prst="rect">
            <a:avLst/>
          </a:prstGeom>
        </p:spPr>
      </p:pic>
      <p:pic>
        <p:nvPicPr>
          <p:cNvPr id="13"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07592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5740042"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505540"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12</a:t>
            </a:r>
            <a:endParaRPr lang="ru-RU" sz="2800" b="1" dirty="0">
              <a:solidFill>
                <a:schemeClr val="bg1"/>
              </a:solidFill>
            </a:endParaRPr>
          </a:p>
        </p:txBody>
      </p:sp>
      <p:sp>
        <p:nvSpPr>
          <p:cNvPr id="11" name="Прямоугольник 10"/>
          <p:cNvSpPr/>
          <p:nvPr/>
        </p:nvSpPr>
        <p:spPr>
          <a:xfrm>
            <a:off x="826725" y="-10253"/>
            <a:ext cx="4647426" cy="461665"/>
          </a:xfrm>
          <a:prstGeom prst="rect">
            <a:avLst/>
          </a:prstGeom>
        </p:spPr>
        <p:txBody>
          <a:bodyPr wrap="none">
            <a:spAutoFit/>
          </a:bodyPr>
          <a:lstStyle/>
          <a:p>
            <a:r>
              <a:rPr lang="en-US" sz="2400" dirty="0">
                <a:solidFill>
                  <a:schemeClr val="bg1"/>
                </a:solidFill>
                <a:latin typeface="Montserrat" panose="00000500000000000000" pitchFamily="2" charset="-52"/>
              </a:rPr>
              <a:t>Creating, Deleting a Channel</a:t>
            </a:r>
            <a:endParaRPr lang="ru-RU" sz="2400" dirty="0">
              <a:solidFill>
                <a:schemeClr val="bg1"/>
              </a:solidFill>
              <a:latin typeface="Montserrat" panose="00000500000000000000" pitchFamily="2" charset="-52"/>
            </a:endParaRPr>
          </a:p>
        </p:txBody>
      </p:sp>
      <p:sp>
        <p:nvSpPr>
          <p:cNvPr id="2" name="Прямоугольник 1"/>
          <p:cNvSpPr/>
          <p:nvPr/>
        </p:nvSpPr>
        <p:spPr>
          <a:xfrm>
            <a:off x="195376" y="676192"/>
            <a:ext cx="11356158" cy="646331"/>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The symbols being transmitted </a:t>
            </a:r>
            <a:r>
              <a:rPr lang="en-US" dirty="0">
                <a:latin typeface="Montserrat" panose="00000500000000000000" pitchFamily="2" charset="-52"/>
              </a:rPr>
              <a:t>are divided into large groups, among which are: User Data (synchronous traffic) and Switch Control Data (asynchronous traffic</a:t>
            </a:r>
            <a:r>
              <a:rPr lang="ru-RU" dirty="0">
                <a:latin typeface="Montserrat" panose="00000500000000000000" pitchFamily="2" charset="-52"/>
              </a:rPr>
              <a:t>)</a:t>
            </a:r>
            <a:r>
              <a:rPr lang="en-US" dirty="0">
                <a:latin typeface="Montserrat" panose="00000500000000000000" pitchFamily="2" charset="-52"/>
              </a:rPr>
              <a:t>.</a:t>
            </a:r>
            <a:endParaRPr lang="ru-RU" dirty="0">
              <a:latin typeface="Montserrat" panose="00000500000000000000" pitchFamily="2" charset="-52"/>
            </a:endParaRPr>
          </a:p>
        </p:txBody>
      </p:sp>
      <p:sp>
        <p:nvSpPr>
          <p:cNvPr id="4" name="Прямоугольник 3"/>
          <p:cNvSpPr/>
          <p:nvPr/>
        </p:nvSpPr>
        <p:spPr>
          <a:xfrm>
            <a:off x="195376" y="1531402"/>
            <a:ext cx="11046893" cy="923330"/>
          </a:xfrm>
          <a:prstGeom prst="rect">
            <a:avLst/>
          </a:prstGeom>
        </p:spPr>
        <p:txBody>
          <a:bodyPr wrap="square">
            <a:spAutoFit/>
          </a:bodyPr>
          <a:lstStyle/>
          <a:p>
            <a:r>
              <a:rPr lang="en-US" dirty="0">
                <a:latin typeface="Montserrat" panose="00000500000000000000" pitchFamily="2" charset="-52"/>
              </a:rPr>
              <a:t>Switch</a:t>
            </a:r>
            <a:r>
              <a:rPr lang="en-US" dirty="0">
                <a:solidFill>
                  <a:schemeClr val="accent1">
                    <a:lumMod val="75000"/>
                  </a:schemeClr>
                </a:solidFill>
                <a:latin typeface="Montserrat" panose="00000500000000000000" pitchFamily="2" charset="-52"/>
              </a:rPr>
              <a:t> control data </a:t>
            </a:r>
            <a:r>
              <a:rPr lang="en-US" dirty="0">
                <a:latin typeface="Montserrat" panose="00000500000000000000" pitchFamily="2" charset="-52"/>
              </a:rPr>
              <a:t>is transmitted using the bandwidth of a physical channel not used by a user, and it is possible to use both continuously unused part of a physical channel and a local one (at this particular moment).</a:t>
            </a:r>
            <a:endParaRPr lang="ru-RU" dirty="0">
              <a:latin typeface="Montserrat" panose="00000500000000000000" pitchFamily="2" charset="-52"/>
            </a:endParaRPr>
          </a:p>
        </p:txBody>
      </p:sp>
      <p:sp>
        <p:nvSpPr>
          <p:cNvPr id="5" name="Прямоугольник 4"/>
          <p:cNvSpPr/>
          <p:nvPr/>
        </p:nvSpPr>
        <p:spPr>
          <a:xfrm>
            <a:off x="196193" y="2988214"/>
            <a:ext cx="5559105" cy="2308324"/>
          </a:xfrm>
          <a:prstGeom prst="rect">
            <a:avLst/>
          </a:prstGeom>
        </p:spPr>
        <p:txBody>
          <a:bodyPr wrap="square">
            <a:spAutoFit/>
          </a:bodyPr>
          <a:lstStyle/>
          <a:p>
            <a:r>
              <a:rPr lang="en-US" dirty="0">
                <a:latin typeface="Montserrat" panose="00000500000000000000" pitchFamily="2" charset="-52"/>
              </a:rPr>
              <a:t>The switch control </a:t>
            </a:r>
            <a:r>
              <a:rPr lang="en-US" dirty="0">
                <a:solidFill>
                  <a:schemeClr val="accent1">
                    <a:lumMod val="75000"/>
                  </a:schemeClr>
                </a:solidFill>
                <a:latin typeface="Montserrat" panose="00000500000000000000" pitchFamily="2" charset="-52"/>
              </a:rPr>
              <a:t>data channel </a:t>
            </a:r>
            <a:r>
              <a:rPr lang="en-US" dirty="0">
                <a:latin typeface="Montserrat" panose="00000500000000000000" pitchFamily="2" charset="-52"/>
              </a:rPr>
              <a:t>is asynchronous or an “asynchronous component source.” If, at the time of reading user data from FIFO, it turns out that there is no data, “no data” symbol is inserted. This symbol does not have to be sent to a channel; it can be replaced with the switch control service  traffic. </a:t>
            </a:r>
            <a:endParaRPr lang="ru-RU" dirty="0">
              <a:latin typeface="Montserrat" panose="00000500000000000000" pitchFamily="2" charset="-52"/>
            </a:endParaRPr>
          </a:p>
        </p:txBody>
      </p:sp>
      <p:pic>
        <p:nvPicPr>
          <p:cNvPr id="3" name="Рисунок 2"/>
          <p:cNvPicPr>
            <a:picLocks noChangeAspect="1"/>
          </p:cNvPicPr>
          <p:nvPr/>
        </p:nvPicPr>
        <p:blipFill rotWithShape="1">
          <a:blip r:embed="rId3"/>
          <a:srcRect l="20128" t="8917" r="22820" b="40029"/>
          <a:stretch/>
        </p:blipFill>
        <p:spPr>
          <a:xfrm>
            <a:off x="5678784" y="2913495"/>
            <a:ext cx="6029600" cy="3035125"/>
          </a:xfrm>
          <a:prstGeom prst="rect">
            <a:avLst/>
          </a:prstGeom>
        </p:spPr>
      </p:pic>
      <p:pic>
        <p:nvPicPr>
          <p:cNvPr id="13"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2011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5740042"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507144"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13</a:t>
            </a:r>
            <a:endParaRPr lang="ru-RU" sz="2800" b="1" dirty="0">
              <a:solidFill>
                <a:schemeClr val="bg1"/>
              </a:solidFill>
            </a:endParaRPr>
          </a:p>
        </p:txBody>
      </p:sp>
      <p:sp>
        <p:nvSpPr>
          <p:cNvPr id="11" name="Прямоугольник 10"/>
          <p:cNvSpPr/>
          <p:nvPr/>
        </p:nvSpPr>
        <p:spPr>
          <a:xfrm>
            <a:off x="826725" y="-10253"/>
            <a:ext cx="4649030" cy="461665"/>
          </a:xfrm>
          <a:prstGeom prst="rect">
            <a:avLst/>
          </a:prstGeom>
        </p:spPr>
        <p:txBody>
          <a:bodyPr wrap="none">
            <a:spAutoFit/>
          </a:bodyPr>
          <a:lstStyle/>
          <a:p>
            <a:r>
              <a:rPr lang="en-US" sz="2400" dirty="0">
                <a:solidFill>
                  <a:schemeClr val="bg1"/>
                </a:solidFill>
                <a:latin typeface="Montserrat" panose="00000500000000000000" pitchFamily="2" charset="-52"/>
              </a:rPr>
              <a:t>Creating, Deleting a Channel</a:t>
            </a:r>
          </a:p>
        </p:txBody>
      </p:sp>
      <p:sp>
        <p:nvSpPr>
          <p:cNvPr id="14" name="Прямоугольник 13"/>
          <p:cNvSpPr/>
          <p:nvPr/>
        </p:nvSpPr>
        <p:spPr>
          <a:xfrm>
            <a:off x="242535" y="629231"/>
            <a:ext cx="11244419" cy="923330"/>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On the receiving side</a:t>
            </a:r>
            <a:r>
              <a:rPr lang="en-US" dirty="0">
                <a:latin typeface="Montserrat" panose="00000500000000000000" pitchFamily="2" charset="-52"/>
              </a:rPr>
              <a:t>, perform a reverse replacement; all service symbols are replaced with “no data” before writing to the receiver FIFO. This approach allows you to increase the efficiency factor of using a physical channel up to 98% (the remaining 2% is used to indicate the data type).</a:t>
            </a:r>
            <a:endParaRPr lang="ru-RU" dirty="0">
              <a:latin typeface="Montserrat" panose="00000500000000000000" pitchFamily="2" charset="-52"/>
            </a:endParaRPr>
          </a:p>
        </p:txBody>
      </p:sp>
      <p:sp>
        <p:nvSpPr>
          <p:cNvPr id="15" name="Прямоугольник 14"/>
          <p:cNvSpPr/>
          <p:nvPr/>
        </p:nvSpPr>
        <p:spPr>
          <a:xfrm>
            <a:off x="242535" y="1868121"/>
            <a:ext cx="11046894" cy="646331"/>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We get one fast channel </a:t>
            </a:r>
            <a:r>
              <a:rPr lang="en-US" dirty="0">
                <a:latin typeface="Montserrat" panose="00000500000000000000" pitchFamily="2" charset="-52"/>
              </a:rPr>
              <a:t> with switch control data;  therein you can transmit requests for creating the virtual channels and asynchronous component of user traffic. </a:t>
            </a:r>
            <a:endParaRPr lang="ru-RU" dirty="0">
              <a:latin typeface="Montserrat" panose="00000500000000000000" pitchFamily="2" charset="-52"/>
            </a:endParaRPr>
          </a:p>
        </p:txBody>
      </p:sp>
      <p:sp>
        <p:nvSpPr>
          <p:cNvPr id="16" name="Прямоугольник 15"/>
          <p:cNvSpPr/>
          <p:nvPr/>
        </p:nvSpPr>
        <p:spPr>
          <a:xfrm>
            <a:off x="242535" y="2790284"/>
            <a:ext cx="10745951" cy="646331"/>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After transmitting a request,</a:t>
            </a:r>
            <a:r>
              <a:rPr lang="en-US" dirty="0">
                <a:latin typeface="Montserrat" panose="00000500000000000000" pitchFamily="2" charset="-52"/>
              </a:rPr>
              <a:t> send a service symbol “configuration change”, and further  there is data in which a new channel is already present. </a:t>
            </a:r>
            <a:endParaRPr lang="ru-RU" dirty="0">
              <a:latin typeface="Montserrat" panose="00000500000000000000" pitchFamily="2" charset="-52"/>
            </a:endParaRPr>
          </a:p>
        </p:txBody>
      </p:sp>
      <p:sp>
        <p:nvSpPr>
          <p:cNvPr id="17" name="Прямоугольник 16"/>
          <p:cNvSpPr/>
          <p:nvPr/>
        </p:nvSpPr>
        <p:spPr>
          <a:xfrm>
            <a:off x="242535" y="3608173"/>
            <a:ext cx="5436249" cy="1754326"/>
          </a:xfrm>
          <a:prstGeom prst="rect">
            <a:avLst/>
          </a:prstGeom>
        </p:spPr>
        <p:txBody>
          <a:bodyPr wrap="square">
            <a:spAutoFit/>
          </a:bodyPr>
          <a:lstStyle/>
          <a:p>
            <a:r>
              <a:rPr lang="en-US" dirty="0">
                <a:latin typeface="Montserrat" panose="00000500000000000000" pitchFamily="2" charset="-52"/>
              </a:rPr>
              <a:t>It is better </a:t>
            </a:r>
            <a:r>
              <a:rPr lang="en-US" dirty="0">
                <a:solidFill>
                  <a:schemeClr val="accent1">
                    <a:lumMod val="75000"/>
                  </a:schemeClr>
                </a:solidFill>
                <a:latin typeface="Montserrat" panose="00000500000000000000" pitchFamily="2" charset="-52"/>
              </a:rPr>
              <a:t>to delete a channel </a:t>
            </a:r>
            <a:r>
              <a:rPr lang="en-US" dirty="0">
                <a:latin typeface="Montserrat" panose="00000500000000000000" pitchFamily="2" charset="-52"/>
              </a:rPr>
              <a:t>by adding a user service symbol “delete channel”; after its transmitting to a physical channel, FIFO should be released, a buffer will stop responding to its address range (“no data” symbol will be transmitted).</a:t>
            </a:r>
            <a:endParaRPr lang="ru-RU" dirty="0">
              <a:latin typeface="Montserrat" panose="00000500000000000000" pitchFamily="2" charset="-52"/>
            </a:endParaRPr>
          </a:p>
        </p:txBody>
      </p:sp>
      <p:pic>
        <p:nvPicPr>
          <p:cNvPr id="18" name="Рисунок 17"/>
          <p:cNvPicPr>
            <a:picLocks noChangeAspect="1"/>
          </p:cNvPicPr>
          <p:nvPr/>
        </p:nvPicPr>
        <p:blipFill rotWithShape="1">
          <a:blip r:embed="rId3"/>
          <a:srcRect l="20128" t="8917" r="22820" b="40029"/>
          <a:stretch/>
        </p:blipFill>
        <p:spPr>
          <a:xfrm>
            <a:off x="5469307" y="3500438"/>
            <a:ext cx="6029600" cy="3035125"/>
          </a:xfrm>
          <a:prstGeom prst="rect">
            <a:avLst/>
          </a:prstGeom>
        </p:spPr>
      </p:pic>
      <p:pic>
        <p:nvPicPr>
          <p:cNvPr id="19"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12659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10329264"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540806"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14</a:t>
            </a:r>
            <a:endParaRPr lang="ru-RU" sz="2800" b="1" dirty="0">
              <a:solidFill>
                <a:schemeClr val="bg1"/>
              </a:solidFill>
            </a:endParaRPr>
          </a:p>
        </p:txBody>
      </p:sp>
      <p:sp>
        <p:nvSpPr>
          <p:cNvPr id="11" name="Прямоугольник 10"/>
          <p:cNvSpPr/>
          <p:nvPr/>
        </p:nvSpPr>
        <p:spPr>
          <a:xfrm>
            <a:off x="826725" y="-10253"/>
            <a:ext cx="7087197" cy="461665"/>
          </a:xfrm>
          <a:prstGeom prst="rect">
            <a:avLst/>
          </a:prstGeom>
        </p:spPr>
        <p:txBody>
          <a:bodyPr wrap="none">
            <a:spAutoFit/>
          </a:bodyPr>
          <a:lstStyle/>
          <a:p>
            <a:r>
              <a:rPr lang="en-US" sz="2400" dirty="0">
                <a:solidFill>
                  <a:schemeClr val="bg1"/>
                </a:solidFill>
                <a:latin typeface="Montserrat" panose="00000500000000000000" pitchFamily="2" charset="-52"/>
              </a:rPr>
              <a:t>Routing, Branching, Reservation</a:t>
            </a:r>
            <a:r>
              <a:rPr lang="kk-KZ" sz="2400" dirty="0">
                <a:solidFill>
                  <a:schemeClr val="bg1"/>
                </a:solidFill>
                <a:latin typeface="Montserrat" panose="00000500000000000000" pitchFamily="2" charset="-52"/>
              </a:rPr>
              <a:t> </a:t>
            </a:r>
            <a:r>
              <a:rPr lang="en-US" sz="2400" dirty="0">
                <a:solidFill>
                  <a:schemeClr val="bg1"/>
                </a:solidFill>
                <a:latin typeface="Montserrat" panose="00000500000000000000" pitchFamily="2" charset="-52"/>
              </a:rPr>
              <a:t>of Channels</a:t>
            </a:r>
            <a:endParaRPr lang="ru-RU" sz="2400" dirty="0">
              <a:solidFill>
                <a:schemeClr val="bg1"/>
              </a:solidFill>
              <a:latin typeface="Montserrat" panose="00000500000000000000" pitchFamily="2" charset="-52"/>
            </a:endParaRPr>
          </a:p>
        </p:txBody>
      </p:sp>
      <p:sp>
        <p:nvSpPr>
          <p:cNvPr id="3" name="Прямоугольник 2"/>
          <p:cNvSpPr/>
          <p:nvPr/>
        </p:nvSpPr>
        <p:spPr>
          <a:xfrm>
            <a:off x="292053" y="484138"/>
            <a:ext cx="10932896"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Routing</a:t>
            </a:r>
            <a:r>
              <a:rPr lang="en-US" sz="1600" dirty="0">
                <a:latin typeface="Montserrat" panose="00000500000000000000" pitchFamily="2" charset="-52"/>
              </a:rPr>
              <a:t> can be of any kind (absolute or relative); relative one was chosen as base because it is easy to implement. </a:t>
            </a:r>
            <a:r>
              <a:rPr lang="ru-RU" sz="1600" dirty="0">
                <a:latin typeface="Montserrat" panose="00000500000000000000" pitchFamily="2" charset="-52"/>
              </a:rPr>
              <a:t> </a:t>
            </a:r>
          </a:p>
        </p:txBody>
      </p:sp>
      <p:sp>
        <p:nvSpPr>
          <p:cNvPr id="6" name="Прямоугольник 5"/>
          <p:cNvSpPr/>
          <p:nvPr/>
        </p:nvSpPr>
        <p:spPr>
          <a:xfrm>
            <a:off x="319446" y="1012352"/>
            <a:ext cx="7756904" cy="830997"/>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The receiver address </a:t>
            </a:r>
            <a:r>
              <a:rPr lang="en-US" sz="1600" dirty="0">
                <a:latin typeface="Montserrat" panose="00000500000000000000" pitchFamily="2" charset="-52"/>
              </a:rPr>
              <a:t>is a sequence of output ports of switches through which the created virtual stream must be routed in order to reach a receiver.</a:t>
            </a:r>
            <a:endParaRPr lang="ru-RU" sz="1600" dirty="0">
              <a:latin typeface="Montserrat" panose="00000500000000000000" pitchFamily="2" charset="-52"/>
            </a:endParaRPr>
          </a:p>
        </p:txBody>
      </p:sp>
      <p:sp>
        <p:nvSpPr>
          <p:cNvPr id="13" name="Прямоугольник 12"/>
          <p:cNvSpPr/>
          <p:nvPr/>
        </p:nvSpPr>
        <p:spPr>
          <a:xfrm>
            <a:off x="292053" y="1786788"/>
            <a:ext cx="7461594"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If </a:t>
            </a:r>
            <a:r>
              <a:rPr lang="en-US" sz="1600" dirty="0">
                <a:latin typeface="Montserrat" panose="00000500000000000000" pitchFamily="2" charset="-52"/>
              </a:rPr>
              <a:t>exactly one port is assigned </a:t>
            </a:r>
            <a:r>
              <a:rPr lang="en-US" sz="1600" dirty="0">
                <a:solidFill>
                  <a:schemeClr val="accent1">
                    <a:lumMod val="75000"/>
                  </a:schemeClr>
                </a:solidFill>
                <a:latin typeface="Montserrat" panose="00000500000000000000" pitchFamily="2" charset="-52"/>
              </a:rPr>
              <a:t>to each switch</a:t>
            </a:r>
            <a:r>
              <a:rPr lang="en-US" sz="1600" dirty="0">
                <a:latin typeface="Montserrat" panose="00000500000000000000" pitchFamily="2" charset="-52"/>
              </a:rPr>
              <a:t>, you will get a point-to-point communication channel.</a:t>
            </a:r>
            <a:endParaRPr lang="ru-RU" sz="1600" dirty="0">
              <a:latin typeface="Montserrat" panose="00000500000000000000" pitchFamily="2" charset="-52"/>
            </a:endParaRPr>
          </a:p>
        </p:txBody>
      </p:sp>
      <p:sp>
        <p:nvSpPr>
          <p:cNvPr id="18" name="Прямоугольник 17"/>
          <p:cNvSpPr/>
          <p:nvPr/>
        </p:nvSpPr>
        <p:spPr>
          <a:xfrm>
            <a:off x="286217" y="2334831"/>
            <a:ext cx="7487794" cy="1569660"/>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If it is possible </a:t>
            </a:r>
            <a:r>
              <a:rPr lang="en-US" sz="1600" dirty="0">
                <a:latin typeface="Montserrat" panose="00000500000000000000" pitchFamily="2" charset="-52"/>
              </a:rPr>
              <a:t>to redirect a stream simultaneously into two output physical channels, we get a tree-type structure (one transmitter - many receivers). In the previous slide you can see that one red virtual channel (the transmitting side) has turned into two channels on the receiving side. This effect is achieved by a fairly simple method: More than one FIFO buffer responds to one address range (to writing).</a:t>
            </a:r>
            <a:endParaRPr lang="ru-RU" sz="1600" dirty="0">
              <a:latin typeface="Montserrat" panose="00000500000000000000" pitchFamily="2" charset="-52"/>
            </a:endParaRPr>
          </a:p>
        </p:txBody>
      </p:sp>
      <p:sp>
        <p:nvSpPr>
          <p:cNvPr id="19" name="Прямоугольник 18"/>
          <p:cNvSpPr/>
          <p:nvPr/>
        </p:nvSpPr>
        <p:spPr>
          <a:xfrm>
            <a:off x="286217" y="4168910"/>
            <a:ext cx="7521023" cy="830997"/>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Writing occurs</a:t>
            </a:r>
            <a:r>
              <a:rPr lang="ru-RU" sz="1600" dirty="0">
                <a:latin typeface="Montserrat" panose="00000500000000000000" pitchFamily="2" charset="-52"/>
              </a:rPr>
              <a:t> </a:t>
            </a:r>
            <a:r>
              <a:rPr lang="en-US" sz="1600" dirty="0">
                <a:latin typeface="Montserrat" panose="00000500000000000000" pitchFamily="2" charset="-52"/>
              </a:rPr>
              <a:t>into several buffers, which are subsequently read for transmission to various virtual channels (including various physical channels).</a:t>
            </a:r>
            <a:endParaRPr lang="ru-RU" sz="1600" dirty="0">
              <a:latin typeface="Montserrat" panose="00000500000000000000" pitchFamily="2" charset="-52"/>
            </a:endParaRPr>
          </a:p>
        </p:txBody>
      </p:sp>
      <p:sp>
        <p:nvSpPr>
          <p:cNvPr id="21" name="Прямоугольник 20"/>
          <p:cNvSpPr/>
          <p:nvPr/>
        </p:nvSpPr>
        <p:spPr>
          <a:xfrm>
            <a:off x="286217" y="4998898"/>
            <a:ext cx="11180450" cy="1077218"/>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The ability to control </a:t>
            </a:r>
            <a:r>
              <a:rPr lang="en-US" sz="1600" dirty="0">
                <a:latin typeface="Montserrat" panose="00000500000000000000" pitchFamily="2" charset="-52"/>
              </a:rPr>
              <a:t>a specific route (relative addressing) helps ensure that multiple channels of data being transmitted will never be transmitted in one physical channel. In combination with the possibility of branching a virtual channel, we obtain the technology for multiple duplication of a communication channel with a proportional increase in the reliability of the virtual channel operation. </a:t>
            </a:r>
            <a:endParaRPr lang="ru-RU" sz="1600" dirty="0">
              <a:latin typeface="Montserrat" panose="00000500000000000000" pitchFamily="2" charset="-52"/>
            </a:endParaRPr>
          </a:p>
        </p:txBody>
      </p:sp>
      <p:pic>
        <p:nvPicPr>
          <p:cNvPr id="2" name="Рисунок 1"/>
          <p:cNvPicPr>
            <a:picLocks noChangeAspect="1"/>
          </p:cNvPicPr>
          <p:nvPr/>
        </p:nvPicPr>
        <p:blipFill>
          <a:blip r:embed="rId3"/>
          <a:stretch>
            <a:fillRect/>
          </a:stretch>
        </p:blipFill>
        <p:spPr>
          <a:xfrm>
            <a:off x="7995364" y="914780"/>
            <a:ext cx="3390317" cy="4114368"/>
          </a:xfrm>
          <a:prstGeom prst="rect">
            <a:avLst/>
          </a:prstGeom>
        </p:spPr>
      </p:pic>
      <p:pic>
        <p:nvPicPr>
          <p:cNvPr id="16"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4340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8199521"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507144"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15</a:t>
            </a:r>
            <a:endParaRPr lang="ru-RU" sz="2800" b="1" dirty="0">
              <a:solidFill>
                <a:schemeClr val="bg1"/>
              </a:solidFill>
            </a:endParaRPr>
          </a:p>
        </p:txBody>
      </p:sp>
      <p:sp>
        <p:nvSpPr>
          <p:cNvPr id="11" name="Прямоугольник 10"/>
          <p:cNvSpPr/>
          <p:nvPr/>
        </p:nvSpPr>
        <p:spPr>
          <a:xfrm>
            <a:off x="826725" y="-10253"/>
            <a:ext cx="5830442" cy="461665"/>
          </a:xfrm>
          <a:prstGeom prst="rect">
            <a:avLst/>
          </a:prstGeom>
        </p:spPr>
        <p:txBody>
          <a:bodyPr wrap="none">
            <a:spAutoFit/>
          </a:bodyPr>
          <a:lstStyle/>
          <a:p>
            <a:r>
              <a:rPr lang="en-US" sz="2400" dirty="0">
                <a:solidFill>
                  <a:schemeClr val="bg1"/>
                </a:solidFill>
                <a:latin typeface="Montserrat" panose="00000500000000000000" pitchFamily="2" charset="-52"/>
              </a:rPr>
              <a:t>Creating a Virtual Channel Hierarchy</a:t>
            </a:r>
            <a:endParaRPr lang="ru-RU" sz="2400" dirty="0">
              <a:solidFill>
                <a:schemeClr val="bg1"/>
              </a:solidFill>
              <a:latin typeface="Montserrat" panose="00000500000000000000" pitchFamily="2" charset="-52"/>
            </a:endParaRPr>
          </a:p>
        </p:txBody>
      </p:sp>
      <p:sp>
        <p:nvSpPr>
          <p:cNvPr id="2" name="Прямоугольник 1"/>
          <p:cNvSpPr/>
          <p:nvPr/>
        </p:nvSpPr>
        <p:spPr>
          <a:xfrm>
            <a:off x="548331" y="979896"/>
            <a:ext cx="10459193" cy="923330"/>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If, at the time of </a:t>
            </a:r>
            <a:r>
              <a:rPr lang="en-US" dirty="0">
                <a:latin typeface="Montserrat" panose="00000500000000000000" pitchFamily="2" charset="-52"/>
              </a:rPr>
              <a:t>allocating time slots, an adjacent area for writing is allocated for several virtual channels, and for reading - the same area to be read as a single channel, we get a virtual channel containing several source and probably single channels.  </a:t>
            </a:r>
            <a:endParaRPr lang="ru-RU" dirty="0">
              <a:latin typeface="Montserrat" panose="00000500000000000000" pitchFamily="2" charset="-52"/>
            </a:endParaRPr>
          </a:p>
        </p:txBody>
      </p:sp>
      <p:sp>
        <p:nvSpPr>
          <p:cNvPr id="4" name="Прямоугольник 3"/>
          <p:cNvSpPr/>
          <p:nvPr/>
        </p:nvSpPr>
        <p:spPr>
          <a:xfrm>
            <a:off x="548331" y="2690336"/>
            <a:ext cx="4237465" cy="1477328"/>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Further</a:t>
            </a:r>
            <a:r>
              <a:rPr lang="ru-RU" dirty="0">
                <a:latin typeface="Montserrat" panose="00000500000000000000" pitchFamily="2" charset="-52"/>
              </a:rPr>
              <a:t> </a:t>
            </a:r>
            <a:r>
              <a:rPr lang="en-US" dirty="0">
                <a:latin typeface="Montserrat" panose="00000500000000000000" pitchFamily="2" charset="-52"/>
              </a:rPr>
              <a:t>the resulting aggregate channel can be transported using only one FIFO channel, but not several (according to the number of source channels). </a:t>
            </a:r>
            <a:endParaRPr lang="ru-RU" dirty="0">
              <a:latin typeface="Montserrat" panose="00000500000000000000" pitchFamily="2" charset="-52"/>
            </a:endParaRPr>
          </a:p>
        </p:txBody>
      </p:sp>
      <p:sp>
        <p:nvSpPr>
          <p:cNvPr id="5" name="Прямоугольник 4"/>
          <p:cNvSpPr/>
          <p:nvPr/>
        </p:nvSpPr>
        <p:spPr>
          <a:xfrm>
            <a:off x="548331" y="4761753"/>
            <a:ext cx="10667539" cy="923330"/>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After transmission,</a:t>
            </a:r>
            <a:r>
              <a:rPr lang="en-US" dirty="0">
                <a:latin typeface="Montserrat" panose="00000500000000000000" pitchFamily="2" charset="-52"/>
              </a:rPr>
              <a:t> we perform the reverse procedure and once again get many source channels. The principles of working with an aggregate channel are not very different from the main one (physical channel). </a:t>
            </a:r>
            <a:endParaRPr lang="ru-RU" dirty="0">
              <a:latin typeface="Montserrat" panose="00000500000000000000" pitchFamily="2" charset="-52"/>
            </a:endParaRPr>
          </a:p>
        </p:txBody>
      </p:sp>
      <p:pic>
        <p:nvPicPr>
          <p:cNvPr id="3" name="Рисунок 2"/>
          <p:cNvPicPr>
            <a:picLocks noChangeAspect="1"/>
          </p:cNvPicPr>
          <p:nvPr/>
        </p:nvPicPr>
        <p:blipFill rotWithShape="1">
          <a:blip r:embed="rId3"/>
          <a:srcRect l="7314" t="9383" r="14974" b="20882"/>
          <a:stretch/>
        </p:blipFill>
        <p:spPr>
          <a:xfrm>
            <a:off x="4785796" y="1964251"/>
            <a:ext cx="5666144" cy="2727584"/>
          </a:xfrm>
          <a:prstGeom prst="rect">
            <a:avLst/>
          </a:prstGeom>
        </p:spPr>
      </p:pic>
      <p:pic>
        <p:nvPicPr>
          <p:cNvPr id="13"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21986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7" y="0"/>
            <a:ext cx="622025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523174"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16</a:t>
            </a:r>
            <a:endParaRPr lang="ru-RU" sz="2800" b="1" dirty="0">
              <a:solidFill>
                <a:schemeClr val="bg1"/>
              </a:solidFill>
            </a:endParaRPr>
          </a:p>
        </p:txBody>
      </p:sp>
      <p:sp>
        <p:nvSpPr>
          <p:cNvPr id="11" name="Прямоугольник 10"/>
          <p:cNvSpPr/>
          <p:nvPr/>
        </p:nvSpPr>
        <p:spPr>
          <a:xfrm>
            <a:off x="826725" y="-10253"/>
            <a:ext cx="5274201" cy="461665"/>
          </a:xfrm>
          <a:prstGeom prst="rect">
            <a:avLst/>
          </a:prstGeom>
        </p:spPr>
        <p:txBody>
          <a:bodyPr wrap="none">
            <a:spAutoFit/>
          </a:bodyPr>
          <a:lstStyle/>
          <a:p>
            <a:r>
              <a:rPr lang="en-US" sz="2400" dirty="0">
                <a:solidFill>
                  <a:schemeClr val="bg1"/>
                </a:solidFill>
                <a:latin typeface="Montserrat" panose="00000500000000000000" pitchFamily="2" charset="-52"/>
              </a:rPr>
              <a:t>Asynchronous Data Transmission</a:t>
            </a:r>
            <a:endParaRPr lang="ru-RU" sz="2400" dirty="0">
              <a:solidFill>
                <a:schemeClr val="bg1"/>
              </a:solidFill>
              <a:latin typeface="Montserrat" panose="00000500000000000000" pitchFamily="2" charset="-52"/>
            </a:endParaRPr>
          </a:p>
        </p:txBody>
      </p:sp>
      <p:sp>
        <p:nvSpPr>
          <p:cNvPr id="2" name="Прямоугольник 1"/>
          <p:cNvSpPr/>
          <p:nvPr/>
        </p:nvSpPr>
        <p:spPr>
          <a:xfrm>
            <a:off x="174256" y="585409"/>
            <a:ext cx="11316704" cy="1200329"/>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When creating </a:t>
            </a:r>
            <a:r>
              <a:rPr lang="en-US" dirty="0">
                <a:latin typeface="Montserrat" panose="00000500000000000000" pitchFamily="2" charset="-52"/>
              </a:rPr>
              <a:t>a virtual data transmission channel, the asynchronous component of rate may also be in demand. For example, there is a process that sends data at previously unknown moments in time; only a medium rate of the transmitted data for sufficiently long period of time is partially known. </a:t>
            </a:r>
            <a:endParaRPr lang="ru-RU" dirty="0">
              <a:latin typeface="Montserrat" panose="00000500000000000000" pitchFamily="2" charset="-52"/>
            </a:endParaRPr>
          </a:p>
        </p:txBody>
      </p:sp>
      <p:sp>
        <p:nvSpPr>
          <p:cNvPr id="3" name="Прямоугольник 2"/>
          <p:cNvSpPr/>
          <p:nvPr/>
        </p:nvSpPr>
        <p:spPr>
          <a:xfrm>
            <a:off x="122440" y="1817406"/>
            <a:ext cx="11368520" cy="1200329"/>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For maximum </a:t>
            </a:r>
            <a:r>
              <a:rPr lang="en-US" dirty="0">
                <a:latin typeface="Montserrat" panose="00000500000000000000" pitchFamily="2" charset="-52"/>
              </a:rPr>
              <a:t>efficiency, it is required to deliver this data as quick as possible (with the specified latency). If there are only synchronous (at a constant rate) data transmission channels,</a:t>
            </a:r>
            <a:r>
              <a:rPr lang="ru-RU" dirty="0">
                <a:latin typeface="Montserrat" panose="00000500000000000000" pitchFamily="2" charset="-52"/>
              </a:rPr>
              <a:t> </a:t>
            </a:r>
            <a:r>
              <a:rPr lang="en-US" dirty="0">
                <a:latin typeface="Montserrat" panose="00000500000000000000" pitchFamily="2" charset="-52"/>
              </a:rPr>
              <a:t>you will have to allocate a bandwidth, proportional to the requested latency, to each such process and, in this case, an allocated channel will not be fully loaded. </a:t>
            </a:r>
            <a:endParaRPr lang="ru-RU" dirty="0">
              <a:latin typeface="Montserrat" panose="00000500000000000000" pitchFamily="2" charset="-52"/>
            </a:endParaRPr>
          </a:p>
        </p:txBody>
      </p:sp>
      <p:sp>
        <p:nvSpPr>
          <p:cNvPr id="4" name="Прямоугольник 3"/>
          <p:cNvSpPr/>
          <p:nvPr/>
        </p:nvSpPr>
        <p:spPr>
          <a:xfrm>
            <a:off x="121920" y="3391016"/>
            <a:ext cx="10969752" cy="369332"/>
          </a:xfrm>
          <a:prstGeom prst="rect">
            <a:avLst/>
          </a:prstGeom>
        </p:spPr>
        <p:txBody>
          <a:bodyPr wrap="square">
            <a:spAutoFit/>
          </a:bodyPr>
          <a:lstStyle/>
          <a:p>
            <a:r>
              <a:rPr lang="en-US" b="1" dirty="0">
                <a:latin typeface="Montserrat" panose="00000500000000000000" pitchFamily="2" charset="-52"/>
              </a:rPr>
              <a:t>To understand what factors the asynchronous bandwidth depends on:</a:t>
            </a:r>
            <a:endParaRPr lang="ru-RU" b="1" dirty="0">
              <a:latin typeface="Montserrat" panose="00000500000000000000" pitchFamily="2" charset="-52"/>
            </a:endParaRPr>
          </a:p>
        </p:txBody>
      </p:sp>
      <p:sp>
        <p:nvSpPr>
          <p:cNvPr id="5" name="Прямоугольник 4"/>
          <p:cNvSpPr/>
          <p:nvPr/>
        </p:nvSpPr>
        <p:spPr>
          <a:xfrm>
            <a:off x="414413" y="3762043"/>
            <a:ext cx="10836389" cy="830997"/>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The source channel </a:t>
            </a:r>
            <a:r>
              <a:rPr lang="en-US" sz="1600" dirty="0">
                <a:latin typeface="Montserrat" panose="00000500000000000000" pitchFamily="2" charset="-52"/>
              </a:rPr>
              <a:t>is occupied by the synchronous channels, there remains an unoccupied area and skips in the provision of synchronous data. It is almost impossible to predict the availability of these resources in advance, and this is a weakness of such asynchronous networks as packet switching. </a:t>
            </a:r>
            <a:endParaRPr lang="ru-RU" sz="1600" dirty="0">
              <a:latin typeface="Montserrat" panose="00000500000000000000" pitchFamily="2" charset="-52"/>
            </a:endParaRPr>
          </a:p>
        </p:txBody>
      </p:sp>
      <p:sp>
        <p:nvSpPr>
          <p:cNvPr id="6" name="Прямоугольник 5"/>
          <p:cNvSpPr/>
          <p:nvPr/>
        </p:nvSpPr>
        <p:spPr>
          <a:xfrm>
            <a:off x="414413" y="4579894"/>
            <a:ext cx="10704512" cy="830997"/>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On the other hand</a:t>
            </a:r>
            <a:r>
              <a:rPr lang="ru-RU" sz="1600" dirty="0">
                <a:latin typeface="Montserrat" panose="00000500000000000000" pitchFamily="2" charset="-52"/>
              </a:rPr>
              <a:t>, </a:t>
            </a:r>
            <a:r>
              <a:rPr lang="en-US" sz="1600" dirty="0">
                <a:latin typeface="Montserrat" panose="00000500000000000000" pitchFamily="2" charset="-52"/>
              </a:rPr>
              <a:t>for using instant skips (pauses in the data transmission), a buffer is needed, in which the data will be located, in an amount in excess of what is required for</a:t>
            </a:r>
            <a:r>
              <a:rPr lang="kk-KZ" sz="1600" dirty="0">
                <a:latin typeface="Montserrat" panose="00000500000000000000" pitchFamily="2" charset="-52"/>
              </a:rPr>
              <a:t> </a:t>
            </a:r>
            <a:r>
              <a:rPr lang="en-US" sz="1600" dirty="0">
                <a:latin typeface="Montserrat" panose="00000500000000000000" pitchFamily="2" charset="-52"/>
              </a:rPr>
              <a:t>the synchronous transmission. </a:t>
            </a:r>
            <a:r>
              <a:rPr lang="ru-RU" sz="1600" dirty="0">
                <a:latin typeface="Montserrat" panose="00000500000000000000" pitchFamily="2" charset="-52"/>
              </a:rPr>
              <a:t> </a:t>
            </a:r>
          </a:p>
        </p:txBody>
      </p:sp>
      <p:sp>
        <p:nvSpPr>
          <p:cNvPr id="22" name="Прямоугольник 21"/>
          <p:cNvSpPr/>
          <p:nvPr/>
        </p:nvSpPr>
        <p:spPr>
          <a:xfrm>
            <a:off x="188903" y="4080888"/>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Прямоугольник 23"/>
          <p:cNvSpPr/>
          <p:nvPr/>
        </p:nvSpPr>
        <p:spPr>
          <a:xfrm>
            <a:off x="188903" y="4877215"/>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Прямоугольник 24"/>
          <p:cNvSpPr/>
          <p:nvPr/>
        </p:nvSpPr>
        <p:spPr>
          <a:xfrm>
            <a:off x="414413" y="5446795"/>
            <a:ext cx="11072541"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To create</a:t>
            </a:r>
            <a:r>
              <a:rPr lang="ru-RU" sz="1600" dirty="0">
                <a:solidFill>
                  <a:schemeClr val="accent1">
                    <a:lumMod val="75000"/>
                  </a:schemeClr>
                </a:solidFill>
                <a:latin typeface="Montserrat" panose="00000500000000000000" pitchFamily="2" charset="-52"/>
              </a:rPr>
              <a:t> </a:t>
            </a:r>
            <a:r>
              <a:rPr lang="en-US" sz="1600" dirty="0">
                <a:latin typeface="Montserrat" panose="00000500000000000000" pitchFamily="2" charset="-52"/>
              </a:rPr>
              <a:t>a virtual channel with synchronous and asynchronous components, it is necessary to occupy exactly as much synchronous bandwidth as it is required on average over a long time interval. </a:t>
            </a:r>
            <a:endParaRPr lang="ru-RU" sz="1600" dirty="0">
              <a:latin typeface="Montserrat" panose="00000500000000000000" pitchFamily="2" charset="-52"/>
            </a:endParaRPr>
          </a:p>
        </p:txBody>
      </p:sp>
      <p:sp>
        <p:nvSpPr>
          <p:cNvPr id="26" name="Прямоугольник 25"/>
          <p:cNvSpPr/>
          <p:nvPr/>
        </p:nvSpPr>
        <p:spPr>
          <a:xfrm>
            <a:off x="188903" y="5765640"/>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8" name="Picture 2" descr="https://upload.wikimedia.org/wikipedia/commons/thumb/a/a3/Cc.logo.circle.svg/1024px-Cc.logo.circle.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descr="https://upload.wikimedia.org/wikipedia/commons/thumb/3/3c/Cc-by_new.svg/1024px-Cc-by_new.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24181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7" y="0"/>
            <a:ext cx="622025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516762"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17</a:t>
            </a:r>
            <a:endParaRPr lang="ru-RU" sz="2800" b="1" dirty="0">
              <a:solidFill>
                <a:schemeClr val="bg1"/>
              </a:solidFill>
            </a:endParaRPr>
          </a:p>
        </p:txBody>
      </p:sp>
      <p:sp>
        <p:nvSpPr>
          <p:cNvPr id="11" name="Прямоугольник 10"/>
          <p:cNvSpPr/>
          <p:nvPr/>
        </p:nvSpPr>
        <p:spPr>
          <a:xfrm>
            <a:off x="826725" y="-10253"/>
            <a:ext cx="5325497" cy="461665"/>
          </a:xfrm>
          <a:prstGeom prst="rect">
            <a:avLst/>
          </a:prstGeom>
        </p:spPr>
        <p:txBody>
          <a:bodyPr wrap="none">
            <a:spAutoFit/>
          </a:bodyPr>
          <a:lstStyle/>
          <a:p>
            <a:r>
              <a:rPr lang="en-US" sz="2400" dirty="0">
                <a:solidFill>
                  <a:schemeClr val="bg1"/>
                </a:solidFill>
                <a:latin typeface="Montserrat" panose="00000500000000000000" pitchFamily="2" charset="-52"/>
              </a:rPr>
              <a:t>Asynchronous Data Transmission</a:t>
            </a:r>
          </a:p>
        </p:txBody>
      </p:sp>
      <p:sp>
        <p:nvSpPr>
          <p:cNvPr id="14" name="Прямоугольник 13"/>
          <p:cNvSpPr/>
          <p:nvPr/>
        </p:nvSpPr>
        <p:spPr>
          <a:xfrm>
            <a:off x="451606" y="678611"/>
            <a:ext cx="11024318"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To provide </a:t>
            </a:r>
            <a:r>
              <a:rPr lang="ru-RU" sz="1600" dirty="0">
                <a:latin typeface="Montserrat" panose="00000500000000000000" pitchFamily="2" charset="-52"/>
              </a:rPr>
              <a:t>а</a:t>
            </a:r>
            <a:r>
              <a:rPr lang="en-US" sz="1600" dirty="0">
                <a:latin typeface="Montserrat" panose="00000500000000000000" pitchFamily="2" charset="-52"/>
              </a:rPr>
              <a:t>n asynchronous component, increase the size of FIFO buffer in proportion to the ratio of the synchronous and asynchronous rate components</a:t>
            </a:r>
            <a:r>
              <a:rPr lang="ru-RU" sz="1600" dirty="0">
                <a:latin typeface="Montserrat" panose="00000500000000000000" pitchFamily="2" charset="-52"/>
              </a:rPr>
              <a:t>.</a:t>
            </a:r>
          </a:p>
        </p:txBody>
      </p:sp>
      <p:sp>
        <p:nvSpPr>
          <p:cNvPr id="16" name="Прямоугольник 15"/>
          <p:cNvSpPr/>
          <p:nvPr/>
        </p:nvSpPr>
        <p:spPr>
          <a:xfrm>
            <a:off x="451606" y="1349316"/>
            <a:ext cx="11032350" cy="830997"/>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At a time</a:t>
            </a:r>
            <a:r>
              <a:rPr lang="en-US" sz="1600" dirty="0">
                <a:latin typeface="Montserrat" panose="00000500000000000000" pitchFamily="2" charset="-52"/>
              </a:rPr>
              <a:t> when there is no data to transmit (a buffer is empty or time slots are not occupied), you can transmit data from the channel buffers with a non-zero asynchronous rate value, using a service part of the symbol set. </a:t>
            </a:r>
            <a:endParaRPr lang="ru-RU" sz="1600" dirty="0">
              <a:latin typeface="Montserrat" panose="00000500000000000000" pitchFamily="2" charset="-52"/>
            </a:endParaRPr>
          </a:p>
        </p:txBody>
      </p:sp>
      <p:sp>
        <p:nvSpPr>
          <p:cNvPr id="17" name="Прямоугольник 16"/>
          <p:cNvSpPr/>
          <p:nvPr/>
        </p:nvSpPr>
        <p:spPr>
          <a:xfrm>
            <a:off x="413521" y="2269311"/>
            <a:ext cx="11100489" cy="830997"/>
          </a:xfrm>
          <a:prstGeom prst="rect">
            <a:avLst/>
          </a:prstGeom>
        </p:spPr>
        <p:txBody>
          <a:bodyPr wrap="square">
            <a:spAutoFit/>
          </a:bodyPr>
          <a:lstStyle/>
          <a:p>
            <a:r>
              <a:rPr lang="en-US" sz="1600" dirty="0">
                <a:latin typeface="Montserrat" panose="00000500000000000000" pitchFamily="2" charset="-52"/>
              </a:rPr>
              <a:t>There are two behavior options </a:t>
            </a:r>
            <a:r>
              <a:rPr lang="en-US" sz="1600" dirty="0">
                <a:solidFill>
                  <a:schemeClr val="accent1">
                    <a:lumMod val="75000"/>
                  </a:schemeClr>
                </a:solidFill>
                <a:latin typeface="Montserrat" panose="00000500000000000000" pitchFamily="2" charset="-52"/>
              </a:rPr>
              <a:t>for the transmitting side</a:t>
            </a:r>
            <a:r>
              <a:rPr lang="en-US" sz="1600" dirty="0">
                <a:latin typeface="Montserrat" panose="00000500000000000000" pitchFamily="2" charset="-52"/>
              </a:rPr>
              <a:t>. The first is to transmit at one time a number of symbols equal to the size of the allocated FIFO and wait for notification of receiving; a fully asynchronous mode working well over short distances (data center, supercomputer). </a:t>
            </a:r>
            <a:endParaRPr lang="ru-RU" sz="1600" dirty="0">
              <a:latin typeface="Montserrat" panose="00000500000000000000" pitchFamily="2" charset="-52"/>
            </a:endParaRPr>
          </a:p>
        </p:txBody>
      </p:sp>
      <p:sp>
        <p:nvSpPr>
          <p:cNvPr id="18" name="Прямоугольник 17"/>
          <p:cNvSpPr/>
          <p:nvPr/>
        </p:nvSpPr>
        <p:spPr>
          <a:xfrm>
            <a:off x="451606" y="3224108"/>
            <a:ext cx="11024318" cy="1077218"/>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For long distances </a:t>
            </a:r>
            <a:r>
              <a:rPr lang="ru-RU" sz="1600" dirty="0">
                <a:latin typeface="Montserrat" panose="00000500000000000000" pitchFamily="2" charset="-52"/>
              </a:rPr>
              <a:t>(</a:t>
            </a:r>
            <a:r>
              <a:rPr lang="en-US" sz="1600" dirty="0">
                <a:latin typeface="Montserrat" panose="00000500000000000000" pitchFamily="2" charset="-52"/>
              </a:rPr>
              <a:t>more than 100 km), it is more optimal to try to transmit data without rate limitations, but this will cause an overflow of FIFO buffers of the intermediate switches. With this transmission mode, FIFO, where an overflow occurs, must replace the last symbol in a buffer and a symbol that is trying to be written to the “Data Overflow” service symbol with a counter for the number of such data. </a:t>
            </a:r>
            <a:r>
              <a:rPr lang="ru-RU" sz="1600" dirty="0">
                <a:latin typeface="Montserrat" panose="00000500000000000000" pitchFamily="2" charset="-52"/>
              </a:rPr>
              <a:t> </a:t>
            </a:r>
          </a:p>
        </p:txBody>
      </p:sp>
      <p:sp>
        <p:nvSpPr>
          <p:cNvPr id="19" name="Прямоугольник 18"/>
          <p:cNvSpPr/>
          <p:nvPr/>
        </p:nvSpPr>
        <p:spPr>
          <a:xfrm>
            <a:off x="451606" y="4671127"/>
            <a:ext cx="11256778" cy="338554"/>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On the receiving side</a:t>
            </a:r>
            <a:r>
              <a:rPr lang="en-US" sz="1600" dirty="0">
                <a:latin typeface="Montserrat" panose="00000500000000000000" pitchFamily="2" charset="-52"/>
              </a:rPr>
              <a:t>, the adopted sequence is analyzed, and a request is made to retransmit the lost data.  </a:t>
            </a:r>
            <a:endParaRPr lang="ru-RU" sz="1600" dirty="0">
              <a:latin typeface="Montserrat" panose="00000500000000000000" pitchFamily="2" charset="-52"/>
            </a:endParaRPr>
          </a:p>
        </p:txBody>
      </p:sp>
      <p:sp>
        <p:nvSpPr>
          <p:cNvPr id="21" name="Прямоугольник 20"/>
          <p:cNvSpPr/>
          <p:nvPr/>
        </p:nvSpPr>
        <p:spPr>
          <a:xfrm>
            <a:off x="413521" y="5352459"/>
            <a:ext cx="10866634"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The transmitter</a:t>
            </a:r>
            <a:r>
              <a:rPr lang="ru-RU" sz="1600" dirty="0">
                <a:latin typeface="Montserrat" panose="00000500000000000000" pitchFamily="2" charset="-52"/>
              </a:rPr>
              <a:t>, </a:t>
            </a:r>
            <a:r>
              <a:rPr lang="en-US" sz="1600" dirty="0">
                <a:latin typeface="Montserrat" panose="00000500000000000000" pitchFamily="2" charset="-52"/>
              </a:rPr>
              <a:t>upon receiving such a request, will reduce the transmission rate and retransmit the requested symbols (a similar mechanism is used in TCP IP). </a:t>
            </a:r>
            <a:endParaRPr lang="ru-RU" sz="1600" dirty="0">
              <a:latin typeface="Montserrat" panose="00000500000000000000" pitchFamily="2" charset="-52"/>
            </a:endParaRPr>
          </a:p>
        </p:txBody>
      </p:sp>
      <p:sp>
        <p:nvSpPr>
          <p:cNvPr id="22" name="Прямоугольник 21"/>
          <p:cNvSpPr/>
          <p:nvPr/>
        </p:nvSpPr>
        <p:spPr>
          <a:xfrm>
            <a:off x="121920" y="856505"/>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Прямоугольник 23"/>
          <p:cNvSpPr/>
          <p:nvPr/>
        </p:nvSpPr>
        <p:spPr>
          <a:xfrm>
            <a:off x="121920" y="1667502"/>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Прямоугольник 24"/>
          <p:cNvSpPr/>
          <p:nvPr/>
        </p:nvSpPr>
        <p:spPr>
          <a:xfrm>
            <a:off x="127133" y="2588156"/>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Прямоугольник 25"/>
          <p:cNvSpPr/>
          <p:nvPr/>
        </p:nvSpPr>
        <p:spPr>
          <a:xfrm>
            <a:off x="121920" y="3792921"/>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рямоугольник 26"/>
          <p:cNvSpPr/>
          <p:nvPr/>
        </p:nvSpPr>
        <p:spPr>
          <a:xfrm>
            <a:off x="121920" y="4866861"/>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Прямоугольник 27"/>
          <p:cNvSpPr/>
          <p:nvPr/>
        </p:nvSpPr>
        <p:spPr>
          <a:xfrm>
            <a:off x="121920" y="5548193"/>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23" name="Picture 2" descr="https://upload.wikimedia.org/wikipedia/commons/thumb/a/a3/Cc.logo.circle.svg/1024px-Cc.logo.circle.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4" descr="https://upload.wikimedia.org/wikipedia/commons/thumb/3/3c/Cc-by_new.svg/1024px-Cc-by_new.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38438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8199521"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531188"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18</a:t>
            </a:r>
            <a:endParaRPr lang="ru-RU" sz="2800" b="1" dirty="0">
              <a:solidFill>
                <a:schemeClr val="bg1"/>
              </a:solidFill>
            </a:endParaRPr>
          </a:p>
        </p:txBody>
      </p:sp>
      <p:sp>
        <p:nvSpPr>
          <p:cNvPr id="11" name="Прямоугольник 10"/>
          <p:cNvSpPr/>
          <p:nvPr/>
        </p:nvSpPr>
        <p:spPr>
          <a:xfrm>
            <a:off x="826725" y="-10253"/>
            <a:ext cx="5489003" cy="461665"/>
          </a:xfrm>
          <a:prstGeom prst="rect">
            <a:avLst/>
          </a:prstGeom>
        </p:spPr>
        <p:txBody>
          <a:bodyPr wrap="none">
            <a:spAutoFit/>
          </a:bodyPr>
          <a:lstStyle/>
          <a:p>
            <a:r>
              <a:rPr lang="en-US" sz="2400" dirty="0">
                <a:solidFill>
                  <a:schemeClr val="bg1"/>
                </a:solidFill>
                <a:latin typeface="Montserrat" panose="00000500000000000000" pitchFamily="2" charset="-52"/>
              </a:rPr>
              <a:t>Interface with a Computer System</a:t>
            </a:r>
            <a:endParaRPr lang="ru-RU" sz="2400" dirty="0">
              <a:solidFill>
                <a:schemeClr val="bg1"/>
              </a:solidFill>
              <a:latin typeface="Montserrat" panose="00000500000000000000" pitchFamily="2" charset="-52"/>
            </a:endParaRPr>
          </a:p>
        </p:txBody>
      </p:sp>
      <p:sp>
        <p:nvSpPr>
          <p:cNvPr id="6" name="Прямоугольник 5"/>
          <p:cNvSpPr/>
          <p:nvPr/>
        </p:nvSpPr>
        <p:spPr>
          <a:xfrm>
            <a:off x="121920" y="565543"/>
            <a:ext cx="11506794" cy="338554"/>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What might </a:t>
            </a:r>
            <a:r>
              <a:rPr lang="en-US" sz="1600" dirty="0">
                <a:latin typeface="Montserrat" panose="00000500000000000000" pitchFamily="2" charset="-52"/>
              </a:rPr>
              <a:t>a network interface </a:t>
            </a:r>
            <a:r>
              <a:rPr lang="en-US" sz="1600" dirty="0">
                <a:solidFill>
                  <a:schemeClr val="accent1">
                    <a:lumMod val="75000"/>
                  </a:schemeClr>
                </a:solidFill>
                <a:latin typeface="Montserrat" panose="00000500000000000000" pitchFamily="2" charset="-52"/>
              </a:rPr>
              <a:t>look like </a:t>
            </a:r>
            <a:r>
              <a:rPr lang="en-US" sz="1600" dirty="0">
                <a:latin typeface="Montserrat" panose="00000500000000000000" pitchFamily="2" charset="-52"/>
              </a:rPr>
              <a:t>with different computing device options?</a:t>
            </a:r>
            <a:r>
              <a:rPr lang="ru-RU" sz="1600" dirty="0">
                <a:latin typeface="Montserrat" panose="00000500000000000000" pitchFamily="2" charset="-52"/>
              </a:rPr>
              <a:t> </a:t>
            </a:r>
          </a:p>
        </p:txBody>
      </p:sp>
      <p:sp>
        <p:nvSpPr>
          <p:cNvPr id="13" name="Прямоугольник 12"/>
          <p:cNvSpPr/>
          <p:nvPr/>
        </p:nvSpPr>
        <p:spPr>
          <a:xfrm>
            <a:off x="121920" y="960161"/>
            <a:ext cx="10574090" cy="830997"/>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Where should a</a:t>
            </a:r>
            <a:r>
              <a:rPr lang="en-US" sz="1600" dirty="0">
                <a:latin typeface="Montserrat" panose="00000500000000000000" pitchFamily="2" charset="-52"/>
              </a:rPr>
              <a:t> network-computer interface </a:t>
            </a:r>
            <a:r>
              <a:rPr lang="en-US" sz="1600" dirty="0">
                <a:solidFill>
                  <a:schemeClr val="accent1">
                    <a:lumMod val="75000"/>
                  </a:schemeClr>
                </a:solidFill>
                <a:latin typeface="Montserrat" panose="00000500000000000000" pitchFamily="2" charset="-52"/>
              </a:rPr>
              <a:t>be located</a:t>
            </a:r>
            <a:r>
              <a:rPr lang="ru-RU" sz="1600" dirty="0">
                <a:latin typeface="Montserrat" panose="00000500000000000000" pitchFamily="2" charset="-52"/>
              </a:rPr>
              <a:t>?</a:t>
            </a:r>
            <a:r>
              <a:rPr lang="ru-RU" sz="1600" dirty="0">
                <a:solidFill>
                  <a:schemeClr val="accent1">
                    <a:lumMod val="75000"/>
                  </a:schemeClr>
                </a:solidFill>
                <a:latin typeface="Montserrat" panose="00000500000000000000" pitchFamily="2" charset="-52"/>
              </a:rPr>
              <a:t> </a:t>
            </a:r>
            <a:r>
              <a:rPr lang="en-US" sz="1600" dirty="0">
                <a:latin typeface="Montserrat" panose="00000500000000000000" pitchFamily="2" charset="-52"/>
              </a:rPr>
              <a:t>It’s all simple, the most convenient part is a switch. The switch is a large number of identical FIFOs, which are accessed through the physical channel modules.</a:t>
            </a:r>
            <a:endParaRPr lang="ru-RU" sz="1600" dirty="0">
              <a:latin typeface="Montserrat" panose="00000500000000000000" pitchFamily="2" charset="-52"/>
            </a:endParaRPr>
          </a:p>
        </p:txBody>
      </p:sp>
      <p:sp>
        <p:nvSpPr>
          <p:cNvPr id="14" name="Прямоугольник 13"/>
          <p:cNvSpPr/>
          <p:nvPr/>
        </p:nvSpPr>
        <p:spPr>
          <a:xfrm>
            <a:off x="121920" y="1836539"/>
            <a:ext cx="11586464" cy="338554"/>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The most</a:t>
            </a:r>
            <a:r>
              <a:rPr lang="ru-RU" sz="1600" dirty="0">
                <a:solidFill>
                  <a:schemeClr val="accent1">
                    <a:lumMod val="75000"/>
                  </a:schemeClr>
                </a:solidFill>
                <a:latin typeface="Montserrat" panose="00000500000000000000" pitchFamily="2" charset="-52"/>
              </a:rPr>
              <a:t> </a:t>
            </a:r>
            <a:r>
              <a:rPr lang="en-US" sz="1600" dirty="0">
                <a:latin typeface="Montserrat" panose="00000500000000000000" pitchFamily="2" charset="-52"/>
              </a:rPr>
              <a:t>effective way is to “imitate” another physical channel.</a:t>
            </a:r>
            <a:endParaRPr lang="ru-RU" sz="1600" dirty="0">
              <a:latin typeface="Montserrat" panose="00000500000000000000" pitchFamily="2" charset="-52"/>
            </a:endParaRPr>
          </a:p>
        </p:txBody>
      </p:sp>
      <p:pic>
        <p:nvPicPr>
          <p:cNvPr id="2" name="Рисунок 1"/>
          <p:cNvPicPr>
            <a:picLocks noChangeAspect="1"/>
          </p:cNvPicPr>
          <p:nvPr/>
        </p:nvPicPr>
        <p:blipFill rotWithShape="1">
          <a:blip r:embed="rId3"/>
          <a:srcRect l="9408" t="11440" r="30773" b="33554"/>
          <a:stretch/>
        </p:blipFill>
        <p:spPr>
          <a:xfrm>
            <a:off x="7134410" y="3634632"/>
            <a:ext cx="4352544" cy="3286614"/>
          </a:xfrm>
          <a:prstGeom prst="rect">
            <a:avLst/>
          </a:prstGeom>
        </p:spPr>
      </p:pic>
      <p:sp>
        <p:nvSpPr>
          <p:cNvPr id="3" name="Прямоугольник 2"/>
          <p:cNvSpPr/>
          <p:nvPr/>
        </p:nvSpPr>
        <p:spPr>
          <a:xfrm>
            <a:off x="121920" y="2243372"/>
            <a:ext cx="11003280"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The simplest option</a:t>
            </a:r>
            <a:r>
              <a:rPr lang="en-US" sz="1600" dirty="0">
                <a:latin typeface="Montserrat" panose="00000500000000000000" pitchFamily="2" charset="-52"/>
              </a:rPr>
              <a:t> is to disconnect the inputs or outputs of individual FIFOs from an interface to the physical channels and write (read) data using the hardware of a specific computer.</a:t>
            </a:r>
            <a:endParaRPr lang="ru-RU" sz="1600" dirty="0">
              <a:latin typeface="Montserrat" panose="00000500000000000000" pitchFamily="2" charset="-52"/>
            </a:endParaRPr>
          </a:p>
        </p:txBody>
      </p:sp>
      <p:sp>
        <p:nvSpPr>
          <p:cNvPr id="4" name="Прямоугольник 3"/>
          <p:cNvSpPr/>
          <p:nvPr/>
        </p:nvSpPr>
        <p:spPr>
          <a:xfrm>
            <a:off x="121920" y="3140224"/>
            <a:ext cx="11724640"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For</a:t>
            </a:r>
            <a:r>
              <a:rPr lang="ru-RU" sz="1600" dirty="0">
                <a:latin typeface="Montserrat" panose="00000500000000000000" pitchFamily="2" charset="-52"/>
              </a:rPr>
              <a:t> </a:t>
            </a:r>
            <a:r>
              <a:rPr lang="en-US" sz="1600" dirty="0">
                <a:latin typeface="Montserrat" panose="00000500000000000000" pitchFamily="2" charset="-52"/>
              </a:rPr>
              <a:t>ASIC, FPGA and something of the kind - everything is very simple; FIFOs are in fact registers with synchronous control that are very easy to interface with similar types of devices.</a:t>
            </a:r>
            <a:endParaRPr lang="ru-RU" sz="1600" dirty="0">
              <a:latin typeface="Montserrat" panose="00000500000000000000" pitchFamily="2" charset="-52"/>
            </a:endParaRPr>
          </a:p>
        </p:txBody>
      </p:sp>
      <p:sp>
        <p:nvSpPr>
          <p:cNvPr id="5" name="Прямоугольник 4"/>
          <p:cNvSpPr/>
          <p:nvPr/>
        </p:nvSpPr>
        <p:spPr>
          <a:xfrm>
            <a:off x="90704" y="3833995"/>
            <a:ext cx="7000976" cy="1077218"/>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For computers </a:t>
            </a:r>
            <a:r>
              <a:rPr lang="en-US" sz="1600" dirty="0">
                <a:latin typeface="Montserrat" panose="00000500000000000000" pitchFamily="2" charset="-52"/>
              </a:rPr>
              <a:t>with an interface based on the memory type (address, data), it is more optimal to “imitate”, select a certain area in the address space, assign its own address to each FIFO, and, if it’s possible, implement specific access control commands.</a:t>
            </a:r>
            <a:endParaRPr lang="ru-RU" sz="1600" dirty="0">
              <a:latin typeface="Montserrat" panose="00000500000000000000" pitchFamily="2" charset="-52"/>
            </a:endParaRPr>
          </a:p>
        </p:txBody>
      </p:sp>
      <p:sp>
        <p:nvSpPr>
          <p:cNvPr id="15" name="Прямоугольник 14"/>
          <p:cNvSpPr/>
          <p:nvPr/>
        </p:nvSpPr>
        <p:spPr>
          <a:xfrm>
            <a:off x="121921" y="5277939"/>
            <a:ext cx="7051040" cy="830997"/>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Besides, </a:t>
            </a:r>
            <a:r>
              <a:rPr lang="en-US" sz="1600" dirty="0">
                <a:latin typeface="Montserrat" panose="00000500000000000000" pitchFamily="2" charset="-52"/>
              </a:rPr>
              <a:t>you can add an interrupt service that calls a handler (program) when data appears in the required FIFOs or when there is a threat of an overflow, etc.</a:t>
            </a:r>
            <a:endParaRPr lang="ru-RU" sz="1600" dirty="0"/>
          </a:p>
        </p:txBody>
      </p:sp>
      <p:pic>
        <p:nvPicPr>
          <p:cNvPr id="18"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7157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7" y="0"/>
            <a:ext cx="7717114"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523174"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19</a:t>
            </a:r>
            <a:endParaRPr lang="ru-RU" sz="2800" b="1" dirty="0">
              <a:solidFill>
                <a:schemeClr val="bg1"/>
              </a:solidFill>
            </a:endParaRPr>
          </a:p>
        </p:txBody>
      </p:sp>
      <p:sp>
        <p:nvSpPr>
          <p:cNvPr id="11" name="Прямоугольник 10"/>
          <p:cNvSpPr/>
          <p:nvPr/>
        </p:nvSpPr>
        <p:spPr>
          <a:xfrm>
            <a:off x="826725" y="-10253"/>
            <a:ext cx="4977645" cy="461665"/>
          </a:xfrm>
          <a:prstGeom prst="rect">
            <a:avLst/>
          </a:prstGeom>
        </p:spPr>
        <p:txBody>
          <a:bodyPr wrap="none">
            <a:spAutoFit/>
          </a:bodyPr>
          <a:lstStyle/>
          <a:p>
            <a:r>
              <a:rPr lang="en-US" sz="2400" dirty="0">
                <a:solidFill>
                  <a:schemeClr val="bg1"/>
                </a:solidFill>
                <a:latin typeface="Montserrat" panose="00000500000000000000" pitchFamily="2" charset="-52"/>
              </a:rPr>
              <a:t>Memory Disaggregation </a:t>
            </a:r>
            <a:r>
              <a:rPr lang="ru-RU" sz="2400" dirty="0">
                <a:solidFill>
                  <a:schemeClr val="bg1"/>
                </a:solidFill>
                <a:latin typeface="Montserrat" panose="00000500000000000000" pitchFamily="2" charset="-52"/>
              </a:rPr>
              <a:t>(</a:t>
            </a:r>
            <a:r>
              <a:rPr lang="en-US" sz="2400" dirty="0">
                <a:solidFill>
                  <a:schemeClr val="bg1"/>
                </a:solidFill>
                <a:latin typeface="Montserrat" panose="00000500000000000000" pitchFamily="2" charset="-52"/>
              </a:rPr>
              <a:t>DSM)</a:t>
            </a:r>
            <a:endParaRPr lang="ru-RU" sz="2400" dirty="0">
              <a:solidFill>
                <a:schemeClr val="bg1"/>
              </a:solidFill>
              <a:latin typeface="Montserrat" panose="00000500000000000000" pitchFamily="2" charset="-52"/>
            </a:endParaRPr>
          </a:p>
        </p:txBody>
      </p:sp>
      <p:pic>
        <p:nvPicPr>
          <p:cNvPr id="3" name="Рисунок 2"/>
          <p:cNvPicPr>
            <a:picLocks noChangeAspect="1"/>
          </p:cNvPicPr>
          <p:nvPr/>
        </p:nvPicPr>
        <p:blipFill>
          <a:blip r:embed="rId3"/>
          <a:stretch>
            <a:fillRect/>
          </a:stretch>
        </p:blipFill>
        <p:spPr>
          <a:xfrm>
            <a:off x="7514461" y="4030583"/>
            <a:ext cx="4029639" cy="2110158"/>
          </a:xfrm>
          <a:prstGeom prst="rect">
            <a:avLst/>
          </a:prstGeom>
        </p:spPr>
      </p:pic>
      <p:sp>
        <p:nvSpPr>
          <p:cNvPr id="4" name="Прямоугольник 3"/>
          <p:cNvSpPr/>
          <p:nvPr/>
        </p:nvSpPr>
        <p:spPr>
          <a:xfrm>
            <a:off x="234590" y="548760"/>
            <a:ext cx="10926463"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What </a:t>
            </a:r>
            <a:r>
              <a:rPr lang="en-US" sz="1600" dirty="0">
                <a:latin typeface="Montserrat" panose="00000500000000000000" pitchFamily="2" charset="-52"/>
              </a:rPr>
              <a:t>the memory disaggregation technology might look </a:t>
            </a:r>
            <a:r>
              <a:rPr lang="en-US" sz="1600" dirty="0">
                <a:solidFill>
                  <a:schemeClr val="accent1">
                    <a:lumMod val="75000"/>
                  </a:schemeClr>
                </a:solidFill>
                <a:latin typeface="Montserrat" panose="00000500000000000000" pitchFamily="2" charset="-52"/>
              </a:rPr>
              <a:t>roughly </a:t>
            </a:r>
            <a:r>
              <a:rPr lang="en-US" sz="1600" dirty="0">
                <a:latin typeface="Montserrat" panose="00000500000000000000" pitchFamily="2" charset="-52"/>
              </a:rPr>
              <a:t>like</a:t>
            </a:r>
            <a:r>
              <a:rPr lang="ru-RU" sz="1600" dirty="0">
                <a:latin typeface="Montserrat" panose="00000500000000000000" pitchFamily="2" charset="-52"/>
              </a:rPr>
              <a:t>?</a:t>
            </a:r>
            <a:r>
              <a:rPr lang="en-US" sz="1600" dirty="0">
                <a:solidFill>
                  <a:schemeClr val="accent1">
                    <a:lumMod val="75000"/>
                  </a:schemeClr>
                </a:solidFill>
                <a:latin typeface="Montserrat" panose="00000500000000000000" pitchFamily="2" charset="-52"/>
              </a:rPr>
              <a:t> </a:t>
            </a:r>
            <a:r>
              <a:rPr lang="en-US" sz="1600" dirty="0">
                <a:latin typeface="Montserrat" panose="00000500000000000000" pitchFamily="2" charset="-52"/>
              </a:rPr>
              <a:t>(there will be only  a processor with cache memory and data transmission network </a:t>
            </a:r>
            <a:r>
              <a:rPr lang="en-US" sz="1600" dirty="0" err="1">
                <a:latin typeface="Montserrat" panose="00000500000000000000" pitchFamily="2" charset="-52"/>
              </a:rPr>
              <a:t>chiplets</a:t>
            </a:r>
            <a:r>
              <a:rPr lang="en-US" sz="1600" dirty="0">
                <a:latin typeface="Montserrat" panose="00000500000000000000" pitchFamily="2" charset="-52"/>
              </a:rPr>
              <a:t> on the motherboard).</a:t>
            </a:r>
            <a:endParaRPr lang="ru-RU" sz="1600" dirty="0">
              <a:latin typeface="Montserrat" panose="00000500000000000000" pitchFamily="2" charset="-52"/>
            </a:endParaRPr>
          </a:p>
        </p:txBody>
      </p:sp>
      <p:sp>
        <p:nvSpPr>
          <p:cNvPr id="5" name="Прямоугольник 4"/>
          <p:cNvSpPr/>
          <p:nvPr/>
        </p:nvSpPr>
        <p:spPr>
          <a:xfrm>
            <a:off x="23186" y="1105983"/>
            <a:ext cx="11927326"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A memory</a:t>
            </a:r>
            <a:r>
              <a:rPr lang="ru-RU" sz="1600" dirty="0">
                <a:solidFill>
                  <a:schemeClr val="accent1">
                    <a:lumMod val="75000"/>
                  </a:schemeClr>
                </a:solidFill>
                <a:latin typeface="Montserrat" panose="00000500000000000000" pitchFamily="2" charset="-52"/>
              </a:rPr>
              <a:t> </a:t>
            </a:r>
            <a:r>
              <a:rPr lang="en-US" sz="1600" dirty="0">
                <a:latin typeface="Montserrat" panose="00000500000000000000" pitchFamily="2" charset="-52"/>
              </a:rPr>
              <a:t>has an access time of 50-70 ns; it is required to ensure similar delays in order “not to feel” the difference between local and remote memory.</a:t>
            </a:r>
            <a:endParaRPr lang="ru-RU" sz="1600" dirty="0">
              <a:latin typeface="Montserrat" panose="00000500000000000000" pitchFamily="2" charset="-52"/>
            </a:endParaRPr>
          </a:p>
        </p:txBody>
      </p:sp>
      <p:sp>
        <p:nvSpPr>
          <p:cNvPr id="6" name="Прямоугольник 5"/>
          <p:cNvSpPr/>
          <p:nvPr/>
        </p:nvSpPr>
        <p:spPr>
          <a:xfrm>
            <a:off x="23186" y="1665160"/>
            <a:ext cx="11520914"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We believe</a:t>
            </a:r>
            <a:r>
              <a:rPr lang="en-US" sz="1600" dirty="0">
                <a:latin typeface="Montserrat" panose="00000500000000000000" pitchFamily="2" charset="-52"/>
              </a:rPr>
              <a:t> that a memory server carries out caching (approximately like a fourth-level memory cache), and in 99% of cases the access goes specifically to a memory cache.</a:t>
            </a:r>
            <a:endParaRPr lang="ru-RU" sz="1600" dirty="0">
              <a:latin typeface="Montserrat" panose="00000500000000000000" pitchFamily="2" charset="-52"/>
            </a:endParaRPr>
          </a:p>
        </p:txBody>
      </p:sp>
      <p:sp>
        <p:nvSpPr>
          <p:cNvPr id="13" name="Прямоугольник 12"/>
          <p:cNvSpPr/>
          <p:nvPr/>
        </p:nvSpPr>
        <p:spPr>
          <a:xfrm>
            <a:off x="0" y="2272104"/>
            <a:ext cx="11437294"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For convenience</a:t>
            </a:r>
            <a:r>
              <a:rPr lang="en-US" sz="1600" dirty="0">
                <a:latin typeface="Montserrat" panose="00000500000000000000" pitchFamily="2" charset="-52"/>
              </a:rPr>
              <a:t>, we assume that a processor consists of individual modules located in a three-dimensional cube with connections between the nearest neighbors (100 mm + 60 mm chip size).</a:t>
            </a:r>
            <a:endParaRPr lang="ru-RU" sz="1600" dirty="0">
              <a:latin typeface="Montserrat" panose="00000500000000000000" pitchFamily="2" charset="-52"/>
            </a:endParaRPr>
          </a:p>
        </p:txBody>
      </p:sp>
      <p:sp>
        <p:nvSpPr>
          <p:cNvPr id="15" name="Прямоугольник 14"/>
          <p:cNvSpPr/>
          <p:nvPr/>
        </p:nvSpPr>
        <p:spPr>
          <a:xfrm>
            <a:off x="13379" y="2848029"/>
            <a:ext cx="11337017" cy="830997"/>
          </a:xfrm>
          <a:prstGeom prst="rect">
            <a:avLst/>
          </a:prstGeom>
        </p:spPr>
        <p:txBody>
          <a:bodyPr wrap="square">
            <a:spAutoFit/>
          </a:bodyPr>
          <a:lstStyle/>
          <a:p>
            <a:r>
              <a:rPr lang="en-US" sz="1600" dirty="0">
                <a:latin typeface="Montserrat" panose="00000500000000000000" pitchFamily="2" charset="-52"/>
              </a:rPr>
              <a:t>There is a memory server </a:t>
            </a:r>
            <a:r>
              <a:rPr lang="en-US" sz="1600" dirty="0">
                <a:solidFill>
                  <a:schemeClr val="accent1">
                    <a:lumMod val="75000"/>
                  </a:schemeClr>
                </a:solidFill>
                <a:latin typeface="Montserrat" panose="00000500000000000000" pitchFamily="2" charset="-52"/>
              </a:rPr>
              <a:t>at the center of </a:t>
            </a:r>
            <a:r>
              <a:rPr lang="en-US" sz="1600" dirty="0">
                <a:latin typeface="Montserrat" panose="00000500000000000000" pitchFamily="2" charset="-52"/>
              </a:rPr>
              <a:t>this cube. Switching time is 1 ns (I think it’s achievable with a switch clock frequency of 5 GHz). We get an approximate time for transmitting a message to a neighboring module at the level of 2 ns (1 ns switching - 1 ns communication cable). Data reading from a memory cache  - 10ns.</a:t>
            </a:r>
            <a:endParaRPr lang="ru-RU" sz="1600" dirty="0">
              <a:latin typeface="Montserrat" panose="00000500000000000000" pitchFamily="2" charset="-52"/>
            </a:endParaRPr>
          </a:p>
        </p:txBody>
      </p:sp>
      <p:sp>
        <p:nvSpPr>
          <p:cNvPr id="23" name="Прямоугольник 22"/>
          <p:cNvSpPr/>
          <p:nvPr/>
        </p:nvSpPr>
        <p:spPr>
          <a:xfrm>
            <a:off x="13379" y="3954500"/>
            <a:ext cx="7550148" cy="1077218"/>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Simple calculations </a:t>
            </a:r>
            <a:r>
              <a:rPr lang="en-US" sz="1600" dirty="0">
                <a:latin typeface="Montserrat" panose="00000500000000000000" pitchFamily="2" charset="-52"/>
              </a:rPr>
              <a:t>show the distance at which there is no difference between local and external memory, it equals about 5 meters. Moreover, the cube side is 1.6 meters, which is comparable in volume to a standard rack for telecommunications or computing equipment.</a:t>
            </a:r>
            <a:endParaRPr lang="ru-RU" sz="1600" dirty="0">
              <a:latin typeface="Montserrat" panose="00000500000000000000" pitchFamily="2" charset="-52"/>
            </a:endParaRPr>
          </a:p>
        </p:txBody>
      </p:sp>
      <p:sp>
        <p:nvSpPr>
          <p:cNvPr id="29" name="Прямоугольник 28"/>
          <p:cNvSpPr/>
          <p:nvPr/>
        </p:nvSpPr>
        <p:spPr>
          <a:xfrm>
            <a:off x="191041" y="5309744"/>
            <a:ext cx="7244080" cy="830997"/>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Considering the maximum connectivity </a:t>
            </a:r>
            <a:r>
              <a:rPr lang="en-US" sz="1600" dirty="0">
                <a:latin typeface="Montserrat" panose="00000500000000000000" pitchFamily="2" charset="-52"/>
              </a:rPr>
              <a:t>with neighboring elements and reading by large pages, the memory access overhead costs will be less than local memory access latencies.</a:t>
            </a:r>
            <a:endParaRPr lang="ru-RU" sz="1600" dirty="0">
              <a:latin typeface="Montserrat" panose="00000500000000000000" pitchFamily="2" charset="-52"/>
            </a:endParaRPr>
          </a:p>
        </p:txBody>
      </p:sp>
      <p:pic>
        <p:nvPicPr>
          <p:cNvPr id="17"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4680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5055194"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Montserrat" panose="00000500000000000000" pitchFamily="2" charset="-52"/>
              </a:rPr>
              <a:t>Copyright</a:t>
            </a: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Прямоугольник 2"/>
          <p:cNvSpPr/>
          <p:nvPr/>
        </p:nvSpPr>
        <p:spPr>
          <a:xfrm>
            <a:off x="693350" y="1222022"/>
            <a:ext cx="7030340" cy="923330"/>
          </a:xfrm>
          <a:prstGeom prst="rect">
            <a:avLst/>
          </a:prstGeom>
        </p:spPr>
        <p:txBody>
          <a:bodyPr wrap="square">
            <a:spAutoFit/>
          </a:bodyPr>
          <a:lstStyle/>
          <a:p>
            <a:r>
              <a:rPr lang="en-US" dirty="0">
                <a:solidFill>
                  <a:schemeClr val="accent1">
                    <a:lumMod val="75000"/>
                  </a:schemeClr>
                </a:solidFill>
                <a:latin typeface="Montserrat Medium" panose="00000600000000000000" pitchFamily="2" charset="-52"/>
              </a:rPr>
              <a:t>All ideas and algorithms </a:t>
            </a:r>
            <a:r>
              <a:rPr lang="ru-RU" dirty="0">
                <a:latin typeface="Montserrat" panose="00000500000000000000" pitchFamily="2" charset="-52"/>
              </a:rPr>
              <a:t>, </a:t>
            </a:r>
            <a:r>
              <a:rPr lang="en-US" dirty="0">
                <a:latin typeface="Montserrat" panose="00000500000000000000" pitchFamily="2" charset="-52"/>
              </a:rPr>
              <a:t>described in this article are the result of my independent and entirely self-sufficient intellectual activity.</a:t>
            </a:r>
          </a:p>
        </p:txBody>
      </p:sp>
      <p:sp>
        <p:nvSpPr>
          <p:cNvPr id="6" name="Прямоугольник 5"/>
          <p:cNvSpPr/>
          <p:nvPr/>
        </p:nvSpPr>
        <p:spPr>
          <a:xfrm>
            <a:off x="4537894" y="4269586"/>
            <a:ext cx="6569076" cy="1200329"/>
          </a:xfrm>
          <a:prstGeom prst="rect">
            <a:avLst/>
          </a:prstGeom>
        </p:spPr>
        <p:txBody>
          <a:bodyPr wrap="square">
            <a:spAutoFit/>
          </a:bodyPr>
          <a:lstStyle/>
          <a:p>
            <a:r>
              <a:rPr lang="en-US" dirty="0">
                <a:solidFill>
                  <a:schemeClr val="accent1">
                    <a:lumMod val="75000"/>
                  </a:schemeClr>
                </a:solidFill>
                <a:latin typeface="Montserrat Medium" panose="00000600000000000000" pitchFamily="2" charset="-52"/>
              </a:rPr>
              <a:t>As the author</a:t>
            </a:r>
            <a:r>
              <a:rPr lang="ru-RU" dirty="0">
                <a:latin typeface="Montserrat" panose="00000500000000000000" pitchFamily="2" charset="-52"/>
              </a:rPr>
              <a:t>, </a:t>
            </a:r>
            <a:r>
              <a:rPr lang="en-US" dirty="0">
                <a:latin typeface="Montserrat" panose="00000500000000000000" pitchFamily="2" charset="-52"/>
              </a:rPr>
              <a:t>I give permission to freely use, modify and supplement all ideas and algorithms to any person or organization in any type of projects, subject to the obligatory reference to my authorship.</a:t>
            </a:r>
            <a:endParaRPr lang="ru-RU" dirty="0">
              <a:latin typeface="Montserrat" panose="00000500000000000000" pitchFamily="2" charset="-52"/>
            </a:endParaRPr>
          </a:p>
        </p:txBody>
      </p:sp>
      <p:sp>
        <p:nvSpPr>
          <p:cNvPr id="12" name="Прямоугольник 11"/>
          <p:cNvSpPr/>
          <p:nvPr/>
        </p:nvSpPr>
        <p:spPr>
          <a:xfrm>
            <a:off x="1056407" y="6370684"/>
            <a:ext cx="1364476"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en-US" sz="2800" b="1" dirty="0">
                <a:solidFill>
                  <a:schemeClr val="bg1"/>
                </a:solidFill>
                <a:latin typeface="Montserrat" panose="00000500000000000000" pitchFamily="2" charset="-52"/>
              </a:rPr>
              <a:t>2</a:t>
            </a:r>
            <a:endParaRPr lang="ru-RU" sz="2800" b="1" dirty="0">
              <a:solidFill>
                <a:schemeClr val="bg1"/>
              </a:solidFill>
            </a:endParaRPr>
          </a:p>
        </p:txBody>
      </p:sp>
      <p:sp>
        <p:nvSpPr>
          <p:cNvPr id="13" name="Прямоугольник 12"/>
          <p:cNvSpPr/>
          <p:nvPr/>
        </p:nvSpPr>
        <p:spPr>
          <a:xfrm>
            <a:off x="9067565" y="6406588"/>
            <a:ext cx="3124436" cy="400110"/>
          </a:xfrm>
          <a:prstGeom prst="rect">
            <a:avLst/>
          </a:prstGeom>
        </p:spPr>
        <p:txBody>
          <a:bodyPr wrap="square">
            <a:spAutoFit/>
          </a:bodyPr>
          <a:lstStyle/>
          <a:p>
            <a:r>
              <a:rPr lang="en-US" sz="2000" dirty="0">
                <a:latin typeface="Montserrat" panose="00000500000000000000" pitchFamily="2" charset="-52"/>
              </a:rPr>
              <a:t>R</a:t>
            </a:r>
            <a:r>
              <a:rPr lang="ru-RU" sz="2000" dirty="0" err="1">
                <a:latin typeface="Montserrat" panose="00000500000000000000" pitchFamily="2" charset="-52"/>
              </a:rPr>
              <a:t>utel</a:t>
            </a:r>
            <a:r>
              <a:rPr lang="en-US" sz="2000" dirty="0">
                <a:latin typeface="Montserrat" panose="00000500000000000000" pitchFamily="2" charset="-52"/>
              </a:rPr>
              <a:t>.</a:t>
            </a:r>
            <a:r>
              <a:rPr lang="en-US" sz="2000" dirty="0" err="1">
                <a:latin typeface="Montserrat" panose="00000500000000000000" pitchFamily="2" charset="-52"/>
              </a:rPr>
              <a:t>Nsk</a:t>
            </a:r>
            <a:r>
              <a:rPr lang="ru-RU" sz="2000" dirty="0">
                <a:latin typeface="Montserrat" panose="00000500000000000000" pitchFamily="2" charset="-52"/>
              </a:rPr>
              <a:t>@</a:t>
            </a:r>
            <a:r>
              <a:rPr lang="en-US" sz="2000" dirty="0">
                <a:latin typeface="Montserrat" panose="00000500000000000000" pitchFamily="2" charset="-52"/>
              </a:rPr>
              <a:t>G</a:t>
            </a:r>
            <a:r>
              <a:rPr lang="ru-RU" sz="2000" dirty="0" err="1">
                <a:latin typeface="Montserrat" panose="00000500000000000000" pitchFamily="2" charset="-52"/>
              </a:rPr>
              <a:t>mail</a:t>
            </a:r>
            <a:r>
              <a:rPr lang="ru-RU" sz="2000" dirty="0">
                <a:latin typeface="Montserrat" panose="00000500000000000000" pitchFamily="2" charset="-52"/>
              </a:rPr>
              <a:t>.</a:t>
            </a:r>
            <a:r>
              <a:rPr lang="en-US" sz="2000" dirty="0">
                <a:latin typeface="Montserrat" panose="00000500000000000000" pitchFamily="2" charset="-52"/>
              </a:rPr>
              <a:t>com</a:t>
            </a:r>
            <a:endParaRPr lang="ru-RU" sz="2000" dirty="0">
              <a:latin typeface="Montserrat" panose="00000500000000000000" pitchFamily="2" charset="-52"/>
            </a:endParaRPr>
          </a:p>
        </p:txBody>
      </p:sp>
      <p:sp>
        <p:nvSpPr>
          <p:cNvPr id="14" name="Прямоугольник 13"/>
          <p:cNvSpPr/>
          <p:nvPr/>
        </p:nvSpPr>
        <p:spPr>
          <a:xfrm>
            <a:off x="3742943" y="6409474"/>
            <a:ext cx="5178319" cy="400110"/>
          </a:xfrm>
          <a:prstGeom prst="rect">
            <a:avLst/>
          </a:prstGeom>
        </p:spPr>
        <p:txBody>
          <a:bodyPr wrap="square">
            <a:spAutoFit/>
          </a:bodyPr>
          <a:lstStyle/>
          <a:p>
            <a:r>
              <a:rPr lang="ru-RU" sz="2000" dirty="0">
                <a:latin typeface="Montserrat" panose="00000500000000000000" pitchFamily="2" charset="-52"/>
              </a:rPr>
              <a:t>  </a:t>
            </a:r>
            <a:r>
              <a:rPr lang="en-US" sz="2000" dirty="0" err="1">
                <a:latin typeface="Montserrat" panose="00000500000000000000" pitchFamily="2" charset="-52"/>
              </a:rPr>
              <a:t>Balyberdin</a:t>
            </a:r>
            <a:r>
              <a:rPr lang="en-US" sz="2000" dirty="0">
                <a:latin typeface="Montserrat" panose="00000500000000000000" pitchFamily="2" charset="-52"/>
              </a:rPr>
              <a:t> Andrey </a:t>
            </a:r>
            <a:r>
              <a:rPr lang="en-US" sz="2000" dirty="0" err="1">
                <a:latin typeface="Montserrat" panose="00000500000000000000" pitchFamily="2" charset="-52"/>
              </a:rPr>
              <a:t>Leonidovich</a:t>
            </a:r>
            <a:r>
              <a:rPr lang="en-US" sz="2000" dirty="0">
                <a:latin typeface="Montserrat" panose="00000500000000000000" pitchFamily="2" charset="-52"/>
              </a:rPr>
              <a:t> </a:t>
            </a:r>
            <a:r>
              <a:rPr lang="ru-RU" sz="2000" b="1" dirty="0">
                <a:latin typeface="Montserrat" panose="00000500000000000000" pitchFamily="2" charset="-52"/>
              </a:rPr>
              <a:t>2019 </a:t>
            </a:r>
          </a:p>
        </p:txBody>
      </p:sp>
      <p:pic>
        <p:nvPicPr>
          <p:cNvPr id="22" name="Рисунок 21"/>
          <p:cNvPicPr>
            <a:picLocks noChangeAspect="1"/>
          </p:cNvPicPr>
          <p:nvPr/>
        </p:nvPicPr>
        <p:blipFill rotWithShape="1">
          <a:blip r:embed="rId3"/>
          <a:srcRect l="13393" r="13899"/>
          <a:stretch/>
        </p:blipFill>
        <p:spPr>
          <a:xfrm>
            <a:off x="7863840" y="565163"/>
            <a:ext cx="3464560" cy="3093925"/>
          </a:xfrm>
          <a:prstGeom prst="rect">
            <a:avLst/>
          </a:prstGeom>
        </p:spPr>
      </p:pic>
      <p:pic>
        <p:nvPicPr>
          <p:cNvPr id="1028" name="Picture 4" descr="https://i.playground.ru/p/L7-M6A9DN_iN2fepJJQVVA.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3350" y="3762229"/>
            <a:ext cx="3464560" cy="2337117"/>
          </a:xfrm>
          <a:prstGeom prst="rect">
            <a:avLst/>
          </a:prstGeom>
          <a:noFill/>
          <a:extLst>
            <a:ext uri="{909E8E84-426E-40DD-AFC4-6F175D3DCCD1}">
              <a14:hiddenFill xmlns:a14="http://schemas.microsoft.com/office/drawing/2010/main">
                <a:solidFill>
                  <a:srgbClr val="FFFFFF"/>
                </a:solidFill>
              </a14:hiddenFill>
            </a:ext>
          </a:extLst>
        </p:spPr>
      </p:pic>
      <p:pic>
        <p:nvPicPr>
          <p:cNvPr id="23" name="Рисунок 22"/>
          <p:cNvPicPr>
            <a:picLocks noChangeAspect="1"/>
          </p:cNvPicPr>
          <p:nvPr/>
        </p:nvPicPr>
        <p:blipFill>
          <a:blip r:embed="rId5"/>
          <a:stretch>
            <a:fillRect/>
          </a:stretch>
        </p:blipFill>
        <p:spPr>
          <a:xfrm>
            <a:off x="8730629" y="6454441"/>
            <a:ext cx="376025" cy="376025"/>
          </a:xfrm>
          <a:prstGeom prst="rect">
            <a:avLst/>
          </a:prstGeom>
        </p:spPr>
      </p:pic>
      <p:pic>
        <p:nvPicPr>
          <p:cNvPr id="24" name="Рисунок 23"/>
          <p:cNvPicPr>
            <a:picLocks noChangeAspect="1"/>
          </p:cNvPicPr>
          <p:nvPr/>
        </p:nvPicPr>
        <p:blipFill>
          <a:blip r:embed="rId6"/>
          <a:stretch>
            <a:fillRect/>
          </a:stretch>
        </p:blipFill>
        <p:spPr>
          <a:xfrm>
            <a:off x="3624282" y="6485712"/>
            <a:ext cx="241862" cy="241862"/>
          </a:xfrm>
          <a:prstGeom prst="rect">
            <a:avLst/>
          </a:prstGeom>
        </p:spPr>
      </p:pic>
      <p:pic>
        <p:nvPicPr>
          <p:cNvPr id="18" name="Picture 2" descr="https://upload.wikimedia.org/wikipedia/commons/thumb/a/a3/Cc.logo.circle.svg/1024px-Cc.logo.circle.svg.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374640" y="5507"/>
            <a:ext cx="440398" cy="44039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descr="https://upload.wikimedia.org/wikipedia/commons/thumb/3/3c/Cc-by_new.svg/1024px-Cc-by_new.svg.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901347" y="5507"/>
            <a:ext cx="440398" cy="4403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3823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7" y="0"/>
            <a:ext cx="7717114"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608133"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20</a:t>
            </a:r>
            <a:endParaRPr lang="ru-RU" sz="2800" b="1" dirty="0">
              <a:solidFill>
                <a:schemeClr val="bg1"/>
              </a:solidFill>
            </a:endParaRPr>
          </a:p>
        </p:txBody>
      </p:sp>
      <p:sp>
        <p:nvSpPr>
          <p:cNvPr id="11" name="Прямоугольник 10"/>
          <p:cNvSpPr/>
          <p:nvPr/>
        </p:nvSpPr>
        <p:spPr>
          <a:xfrm>
            <a:off x="826725" y="-10253"/>
            <a:ext cx="4977645" cy="461665"/>
          </a:xfrm>
          <a:prstGeom prst="rect">
            <a:avLst/>
          </a:prstGeom>
        </p:spPr>
        <p:txBody>
          <a:bodyPr wrap="none">
            <a:spAutoFit/>
          </a:bodyPr>
          <a:lstStyle/>
          <a:p>
            <a:r>
              <a:rPr lang="en-US" sz="2400" dirty="0">
                <a:solidFill>
                  <a:schemeClr val="bg1"/>
                </a:solidFill>
                <a:latin typeface="Montserrat" panose="00000500000000000000" pitchFamily="2" charset="-52"/>
              </a:rPr>
              <a:t>Memory Disaggregation </a:t>
            </a:r>
            <a:r>
              <a:rPr lang="ru-RU" sz="2400" dirty="0">
                <a:solidFill>
                  <a:schemeClr val="bg1"/>
                </a:solidFill>
                <a:latin typeface="Montserrat" panose="00000500000000000000" pitchFamily="2" charset="-52"/>
              </a:rPr>
              <a:t>(</a:t>
            </a:r>
            <a:r>
              <a:rPr lang="en-US" sz="2400" dirty="0">
                <a:solidFill>
                  <a:schemeClr val="bg1"/>
                </a:solidFill>
                <a:latin typeface="Montserrat" panose="00000500000000000000" pitchFamily="2" charset="-52"/>
              </a:rPr>
              <a:t>DSM)</a:t>
            </a:r>
            <a:endParaRPr lang="ru-RU" sz="2400" dirty="0">
              <a:solidFill>
                <a:schemeClr val="bg1"/>
              </a:solidFill>
              <a:latin typeface="Montserrat" panose="00000500000000000000" pitchFamily="2" charset="-52"/>
            </a:endParaRPr>
          </a:p>
        </p:txBody>
      </p:sp>
      <p:pic>
        <p:nvPicPr>
          <p:cNvPr id="3" name="Рисунок 2"/>
          <p:cNvPicPr>
            <a:picLocks noChangeAspect="1"/>
          </p:cNvPicPr>
          <p:nvPr/>
        </p:nvPicPr>
        <p:blipFill>
          <a:blip r:embed="rId3"/>
          <a:stretch>
            <a:fillRect/>
          </a:stretch>
        </p:blipFill>
        <p:spPr>
          <a:xfrm>
            <a:off x="8453021" y="658080"/>
            <a:ext cx="3113123" cy="1630216"/>
          </a:xfrm>
          <a:prstGeom prst="rect">
            <a:avLst/>
          </a:prstGeom>
        </p:spPr>
      </p:pic>
      <p:sp>
        <p:nvSpPr>
          <p:cNvPr id="2" name="Прямоугольник 1"/>
          <p:cNvSpPr/>
          <p:nvPr/>
        </p:nvSpPr>
        <p:spPr>
          <a:xfrm>
            <a:off x="319447" y="545448"/>
            <a:ext cx="8765610" cy="369332"/>
          </a:xfrm>
          <a:prstGeom prst="rect">
            <a:avLst/>
          </a:prstGeom>
        </p:spPr>
        <p:txBody>
          <a:bodyPr wrap="square">
            <a:spAutoFit/>
          </a:bodyPr>
          <a:lstStyle/>
          <a:p>
            <a:r>
              <a:rPr lang="en-US" b="1" dirty="0">
                <a:latin typeface="Montserrat" panose="00000500000000000000" pitchFamily="2" charset="-52"/>
              </a:rPr>
              <a:t>What an approximate memory access scenario might look like:</a:t>
            </a:r>
            <a:endParaRPr lang="ru-RU" b="1" dirty="0">
              <a:latin typeface="Montserrat" panose="00000500000000000000" pitchFamily="2" charset="-52"/>
            </a:endParaRPr>
          </a:p>
        </p:txBody>
      </p:sp>
      <p:sp>
        <p:nvSpPr>
          <p:cNvPr id="14" name="Прямоугольник 13"/>
          <p:cNvSpPr/>
          <p:nvPr/>
        </p:nvSpPr>
        <p:spPr>
          <a:xfrm>
            <a:off x="487680" y="1071468"/>
            <a:ext cx="7965341"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There is a remote</a:t>
            </a:r>
            <a:r>
              <a:rPr lang="en-US" sz="1600" dirty="0">
                <a:latin typeface="Montserrat" panose="00000500000000000000" pitchFamily="2" charset="-52"/>
              </a:rPr>
              <a:t> memory </a:t>
            </a:r>
            <a:r>
              <a:rPr lang="en-US" sz="1600" dirty="0">
                <a:solidFill>
                  <a:schemeClr val="accent1">
                    <a:lumMod val="75000"/>
                  </a:schemeClr>
                </a:solidFill>
                <a:latin typeface="Montserrat" panose="00000500000000000000" pitchFamily="2" charset="-52"/>
              </a:rPr>
              <a:t>server, </a:t>
            </a:r>
            <a:r>
              <a:rPr lang="en-US" sz="1600" dirty="0">
                <a:latin typeface="Montserrat" panose="00000500000000000000" pitchFamily="2" charset="-52"/>
              </a:rPr>
              <a:t>a processor creates a virtual channel with a large asynchronous rate component.</a:t>
            </a:r>
            <a:endParaRPr lang="ru-RU" sz="1600" dirty="0">
              <a:latin typeface="Montserrat" panose="00000500000000000000" pitchFamily="2" charset="-52"/>
            </a:endParaRPr>
          </a:p>
        </p:txBody>
      </p:sp>
      <p:sp>
        <p:nvSpPr>
          <p:cNvPr id="16" name="Прямоугольник 15"/>
          <p:cNvSpPr/>
          <p:nvPr/>
        </p:nvSpPr>
        <p:spPr>
          <a:xfrm>
            <a:off x="493992" y="1826310"/>
            <a:ext cx="7872768"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A server</a:t>
            </a:r>
            <a:r>
              <a:rPr lang="ru-RU" sz="1600" dirty="0">
                <a:latin typeface="Montserrat" panose="00000500000000000000" pitchFamily="2" charset="-52"/>
              </a:rPr>
              <a:t> </a:t>
            </a:r>
            <a:r>
              <a:rPr lang="en-US" sz="1600" dirty="0">
                <a:latin typeface="Montserrat" panose="00000500000000000000" pitchFamily="2" charset="-52"/>
              </a:rPr>
              <a:t>responds by connecting the processing element to a single synchronous channel (at a high synchronous rate).</a:t>
            </a:r>
            <a:endParaRPr lang="ru-RU" sz="1600" dirty="0">
              <a:latin typeface="Montserrat" panose="00000500000000000000" pitchFamily="2" charset="-52"/>
            </a:endParaRPr>
          </a:p>
        </p:txBody>
      </p:sp>
      <p:sp>
        <p:nvSpPr>
          <p:cNvPr id="17" name="Прямоугольник 16"/>
          <p:cNvSpPr/>
          <p:nvPr/>
        </p:nvSpPr>
        <p:spPr>
          <a:xfrm>
            <a:off x="487680" y="2565510"/>
            <a:ext cx="11159744"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When the work starts, </a:t>
            </a:r>
            <a:r>
              <a:rPr lang="en-US" sz="1600" dirty="0">
                <a:latin typeface="Montserrat" panose="00000500000000000000" pitchFamily="2" charset="-52"/>
              </a:rPr>
              <a:t>a request is sent to fill a local cache. The page transmission occurs (for example, 4K), and it is simultaneously seen by everyone else who has “subscribed” to this memory area.  </a:t>
            </a:r>
            <a:endParaRPr lang="ru-RU" sz="1600" dirty="0">
              <a:latin typeface="Montserrat" panose="00000500000000000000" pitchFamily="2" charset="-52"/>
            </a:endParaRPr>
          </a:p>
        </p:txBody>
      </p:sp>
      <p:sp>
        <p:nvSpPr>
          <p:cNvPr id="18" name="Прямоугольник 17"/>
          <p:cNvSpPr/>
          <p:nvPr/>
        </p:nvSpPr>
        <p:spPr>
          <a:xfrm>
            <a:off x="506184" y="3501725"/>
            <a:ext cx="11444008" cy="1077218"/>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If reading is required</a:t>
            </a:r>
            <a:r>
              <a:rPr lang="ru-RU" sz="1600" dirty="0">
                <a:latin typeface="Montserrat" panose="00000500000000000000" pitchFamily="2" charset="-52"/>
              </a:rPr>
              <a:t>, </a:t>
            </a:r>
            <a:r>
              <a:rPr lang="en-US" sz="1600" dirty="0">
                <a:latin typeface="Montserrat" panose="00000500000000000000" pitchFamily="2" charset="-52"/>
              </a:rPr>
              <a:t>we read from a local memory. If writing is required, a request to modify the memory cell is sent to DSM server. If there is no need for further reading of the modified cell, the computing process continues. Otherwise, a processor stops and waits for the cell content update notification via a high-rate synchronous channel</a:t>
            </a:r>
            <a:r>
              <a:rPr lang="ru-RU" sz="1600" dirty="0">
                <a:latin typeface="Montserrat" panose="00000500000000000000" pitchFamily="2" charset="-52"/>
              </a:rPr>
              <a:t>. </a:t>
            </a:r>
          </a:p>
        </p:txBody>
      </p:sp>
      <p:sp>
        <p:nvSpPr>
          <p:cNvPr id="19" name="Прямоугольник 18"/>
          <p:cNvSpPr/>
          <p:nvPr/>
        </p:nvSpPr>
        <p:spPr>
          <a:xfrm>
            <a:off x="487680" y="5164192"/>
            <a:ext cx="11220704"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This </a:t>
            </a:r>
            <a:r>
              <a:rPr lang="en-US" sz="1600" dirty="0">
                <a:latin typeface="Montserrat" panose="00000500000000000000" pitchFamily="2" charset="-52"/>
              </a:rPr>
              <a:t>distributed DSM memory </a:t>
            </a:r>
            <a:r>
              <a:rPr lang="en-US" sz="1600" dirty="0">
                <a:solidFill>
                  <a:schemeClr val="accent1">
                    <a:lumMod val="75000"/>
                  </a:schemeClr>
                </a:solidFill>
                <a:latin typeface="Montserrat" panose="00000500000000000000" pitchFamily="2" charset="-52"/>
              </a:rPr>
              <a:t>option </a:t>
            </a:r>
            <a:r>
              <a:rPr lang="en-US" sz="1600" dirty="0">
                <a:latin typeface="Montserrat" panose="00000500000000000000" pitchFamily="2" charset="-52"/>
              </a:rPr>
              <a:t>ensures that every element of the system sees the same sequence of changes in the contents of a shared memory</a:t>
            </a:r>
            <a:r>
              <a:rPr lang="en-US" sz="1600" dirty="0">
                <a:solidFill>
                  <a:schemeClr val="accent1">
                    <a:lumMod val="75000"/>
                  </a:schemeClr>
                </a:solidFill>
                <a:latin typeface="Montserrat" panose="00000500000000000000" pitchFamily="2" charset="-52"/>
              </a:rPr>
              <a:t>.</a:t>
            </a:r>
            <a:r>
              <a:rPr lang="ru-RU" sz="1600" dirty="0">
                <a:solidFill>
                  <a:schemeClr val="accent1">
                    <a:lumMod val="75000"/>
                  </a:schemeClr>
                </a:solidFill>
                <a:latin typeface="Montserrat" panose="00000500000000000000" pitchFamily="2" charset="-52"/>
              </a:rPr>
              <a:t> </a:t>
            </a:r>
            <a:endParaRPr lang="ru-RU" sz="1600" dirty="0">
              <a:latin typeface="Montserrat" panose="00000500000000000000" pitchFamily="2" charset="-52"/>
            </a:endParaRPr>
          </a:p>
        </p:txBody>
      </p:sp>
      <p:sp>
        <p:nvSpPr>
          <p:cNvPr id="24" name="Прямоугольник 23"/>
          <p:cNvSpPr/>
          <p:nvPr/>
        </p:nvSpPr>
        <p:spPr>
          <a:xfrm>
            <a:off x="164882" y="1267202"/>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Прямоугольник 24"/>
          <p:cNvSpPr/>
          <p:nvPr/>
        </p:nvSpPr>
        <p:spPr>
          <a:xfrm>
            <a:off x="164882" y="2022044"/>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Прямоугольник 25"/>
          <p:cNvSpPr/>
          <p:nvPr/>
        </p:nvSpPr>
        <p:spPr>
          <a:xfrm>
            <a:off x="164882" y="2884355"/>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рямоугольник 26"/>
          <p:cNvSpPr/>
          <p:nvPr/>
        </p:nvSpPr>
        <p:spPr>
          <a:xfrm>
            <a:off x="164882" y="4148349"/>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Прямоугольник 27"/>
          <p:cNvSpPr/>
          <p:nvPr/>
        </p:nvSpPr>
        <p:spPr>
          <a:xfrm>
            <a:off x="164882" y="5356097"/>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21"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75129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11110553"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505540"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21</a:t>
            </a:r>
            <a:endParaRPr lang="ru-RU" sz="2800" b="1" dirty="0">
              <a:solidFill>
                <a:schemeClr val="bg1"/>
              </a:solidFill>
            </a:endParaRPr>
          </a:p>
        </p:txBody>
      </p:sp>
      <p:sp>
        <p:nvSpPr>
          <p:cNvPr id="11" name="Прямоугольник 10"/>
          <p:cNvSpPr/>
          <p:nvPr/>
        </p:nvSpPr>
        <p:spPr>
          <a:xfrm>
            <a:off x="826725" y="-10253"/>
            <a:ext cx="8228535" cy="461665"/>
          </a:xfrm>
          <a:prstGeom prst="rect">
            <a:avLst/>
          </a:prstGeom>
        </p:spPr>
        <p:txBody>
          <a:bodyPr wrap="none">
            <a:spAutoFit/>
          </a:bodyPr>
          <a:lstStyle/>
          <a:p>
            <a:r>
              <a:rPr lang="en-US" sz="2400" dirty="0">
                <a:solidFill>
                  <a:schemeClr val="bg1"/>
                </a:solidFill>
                <a:latin typeface="Montserrat" panose="00000500000000000000" pitchFamily="2" charset="-52"/>
              </a:rPr>
              <a:t>Telecommunication Network for Real-Time Systems</a:t>
            </a:r>
            <a:endParaRPr lang="ru-RU" sz="2400" dirty="0">
              <a:solidFill>
                <a:schemeClr val="bg1"/>
              </a:solidFill>
              <a:latin typeface="Montserrat" panose="00000500000000000000" pitchFamily="2" charset="-52"/>
            </a:endParaRPr>
          </a:p>
        </p:txBody>
      </p:sp>
      <p:sp>
        <p:nvSpPr>
          <p:cNvPr id="4" name="Прямоугольник 3"/>
          <p:cNvSpPr/>
          <p:nvPr/>
        </p:nvSpPr>
        <p:spPr>
          <a:xfrm>
            <a:off x="319446" y="774827"/>
            <a:ext cx="11174562" cy="646331"/>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Due to the guaranteed rate</a:t>
            </a:r>
            <a:r>
              <a:rPr lang="ru-RU" dirty="0">
                <a:latin typeface="Montserrat" panose="00000500000000000000" pitchFamily="2" charset="-52"/>
              </a:rPr>
              <a:t>, </a:t>
            </a:r>
            <a:r>
              <a:rPr lang="en-US" dirty="0">
                <a:latin typeface="Montserrat" panose="00000500000000000000" pitchFamily="2" charset="-52"/>
              </a:rPr>
              <a:t>pre-calculated and constant maximum latency, the ability of copying data, route control, all the requirements of real-time systems are met.</a:t>
            </a:r>
            <a:r>
              <a:rPr lang="ru-RU" dirty="0">
                <a:latin typeface="Montserrat" panose="00000500000000000000" pitchFamily="2" charset="-52"/>
              </a:rPr>
              <a:t> </a:t>
            </a:r>
          </a:p>
        </p:txBody>
      </p:sp>
      <p:sp>
        <p:nvSpPr>
          <p:cNvPr id="5" name="Прямоугольник 4"/>
          <p:cNvSpPr/>
          <p:nvPr/>
        </p:nvSpPr>
        <p:spPr>
          <a:xfrm>
            <a:off x="319446" y="2021572"/>
            <a:ext cx="4982142" cy="1477328"/>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One could say </a:t>
            </a:r>
            <a:r>
              <a:rPr lang="en-US" dirty="0">
                <a:latin typeface="Montserrat" panose="00000500000000000000" pitchFamily="2" charset="-52"/>
              </a:rPr>
              <a:t>that</a:t>
            </a:r>
            <a:r>
              <a:rPr lang="ru-RU" dirty="0">
                <a:solidFill>
                  <a:schemeClr val="accent1">
                    <a:lumMod val="75000"/>
                  </a:schemeClr>
                </a:solidFill>
                <a:latin typeface="Montserrat" panose="00000500000000000000" pitchFamily="2" charset="-52"/>
              </a:rPr>
              <a:t> </a:t>
            </a:r>
            <a:r>
              <a:rPr lang="en-US" dirty="0">
                <a:latin typeface="Montserrat" panose="00000500000000000000" pitchFamily="2" charset="-52"/>
              </a:rPr>
              <a:t>the proposed architecture of SSH network is generally the first and so far, the only implementation of all the requirements of a real-time network.</a:t>
            </a:r>
            <a:endParaRPr lang="ru-RU" dirty="0">
              <a:latin typeface="Montserrat" panose="00000500000000000000" pitchFamily="2" charset="-52"/>
            </a:endParaRPr>
          </a:p>
        </p:txBody>
      </p:sp>
      <p:sp>
        <p:nvSpPr>
          <p:cNvPr id="6" name="Прямоугольник 5"/>
          <p:cNvSpPr/>
          <p:nvPr/>
        </p:nvSpPr>
        <p:spPr>
          <a:xfrm>
            <a:off x="319446" y="3588577"/>
            <a:ext cx="4982142" cy="923330"/>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All others </a:t>
            </a:r>
            <a:r>
              <a:rPr lang="en-US" dirty="0">
                <a:latin typeface="Montserrat" panose="00000500000000000000" pitchFamily="2" charset="-52"/>
              </a:rPr>
              <a:t>are either limited functional (TDM) or not real-time networks at all (any packet networks).</a:t>
            </a:r>
            <a:endParaRPr lang="ru-RU" dirty="0">
              <a:latin typeface="Montserrat" panose="00000500000000000000" pitchFamily="2" charset="-52"/>
            </a:endParaRPr>
          </a:p>
        </p:txBody>
      </p:sp>
      <p:pic>
        <p:nvPicPr>
          <p:cNvPr id="2050" name="Picture 2" descr="https://www.moxa.com/en/spotlight/industrial-ethernet/tsn/v12/images/tsn-time-sensitive-networking-banner2.png"/>
          <p:cNvPicPr>
            <a:picLocks noChangeAspect="1" noChangeArrowheads="1"/>
          </p:cNvPicPr>
          <p:nvPr/>
        </p:nvPicPr>
        <p:blipFill rotWithShape="1">
          <a:blip r:embed="rId3">
            <a:extLst>
              <a:ext uri="{28A0092B-C50C-407E-A947-70E740481C1C}">
                <a14:useLocalDpi xmlns:a14="http://schemas.microsoft.com/office/drawing/2010/main" val="0"/>
              </a:ext>
            </a:extLst>
          </a:blip>
          <a:srcRect l="30467"/>
          <a:stretch/>
        </p:blipFill>
        <p:spPr bwMode="auto">
          <a:xfrm>
            <a:off x="5599730" y="1807647"/>
            <a:ext cx="5959302" cy="448519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8691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8211096"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576072"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22</a:t>
            </a:r>
            <a:endParaRPr lang="ru-RU" sz="2800" b="1" dirty="0">
              <a:solidFill>
                <a:schemeClr val="bg1"/>
              </a:solidFill>
            </a:endParaRPr>
          </a:p>
        </p:txBody>
      </p:sp>
      <p:pic>
        <p:nvPicPr>
          <p:cNvPr id="14" name="Picture 2" descr="https://upload.wikimedia.org/wikipedia/commons/thumb/a/a3/Cc.logo.circle.svg/1024px-Cc.logo.circle.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s://upload.wikimedia.org/wikipedia/commons/thumb/3/3c/Cc-by_new.svg/1024px-Cc-by_new.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8" name="Рисунок 17"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t="52350" b="3937"/>
          <a:stretch>
            <a:fillRect/>
          </a:stretch>
        </p:blipFill>
        <p:spPr bwMode="auto">
          <a:xfrm>
            <a:off x="663626" y="2178579"/>
            <a:ext cx="10791725" cy="2649574"/>
          </a:xfrm>
          <a:custGeom>
            <a:avLst/>
            <a:gdLst>
              <a:gd name="connsiteX0" fmla="*/ 0 w 9422617"/>
              <a:gd name="connsiteY0" fmla="*/ 0 h 2313432"/>
              <a:gd name="connsiteX1" fmla="*/ 9422617 w 9422617"/>
              <a:gd name="connsiteY1" fmla="*/ 0 h 2313432"/>
              <a:gd name="connsiteX2" fmla="*/ 9422617 w 9422617"/>
              <a:gd name="connsiteY2" fmla="*/ 2313432 h 2313432"/>
              <a:gd name="connsiteX3" fmla="*/ 0 w 9422617"/>
              <a:gd name="connsiteY3" fmla="*/ 2313432 h 2313432"/>
            </a:gdLst>
            <a:ahLst/>
            <a:cxnLst>
              <a:cxn ang="0">
                <a:pos x="connsiteX0" y="connsiteY0"/>
              </a:cxn>
              <a:cxn ang="0">
                <a:pos x="connsiteX1" y="connsiteY1"/>
              </a:cxn>
              <a:cxn ang="0">
                <a:pos x="connsiteX2" y="connsiteY2"/>
              </a:cxn>
              <a:cxn ang="0">
                <a:pos x="connsiteX3" y="connsiteY3"/>
              </a:cxn>
            </a:cxnLst>
            <a:rect l="l" t="t" r="r" b="b"/>
            <a:pathLst>
              <a:path w="9422617" h="2313432">
                <a:moveTo>
                  <a:pt x="0" y="0"/>
                </a:moveTo>
                <a:lnTo>
                  <a:pt x="9422617" y="0"/>
                </a:lnTo>
                <a:lnTo>
                  <a:pt x="9422617" y="2313432"/>
                </a:lnTo>
                <a:lnTo>
                  <a:pt x="0" y="2313432"/>
                </a:lnTo>
                <a:close/>
              </a:path>
            </a:pathLst>
          </a:cu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663625" y="2172723"/>
            <a:ext cx="10791726" cy="2655429"/>
          </a:xfrm>
          <a:prstGeom prst="rect">
            <a:avLst/>
          </a:prstGeom>
          <a:solidFill>
            <a:srgbClr val="532476">
              <a:alpha val="8862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a:solidFill>
                <a:schemeClr val="bg1"/>
              </a:solidFill>
              <a:effectLst>
                <a:outerShdw blurRad="38100" dist="38100" dir="2700000" algn="tl">
                  <a:srgbClr val="000000">
                    <a:alpha val="43137"/>
                  </a:srgbClr>
                </a:outerShdw>
              </a:effectLst>
              <a:latin typeface="Montserrat" panose="00000500000000000000" pitchFamily="2" charset="-52"/>
            </a:endParaRPr>
          </a:p>
        </p:txBody>
      </p:sp>
      <p:sp>
        <p:nvSpPr>
          <p:cNvPr id="5" name="Прямоугольник 4"/>
          <p:cNvSpPr/>
          <p:nvPr/>
        </p:nvSpPr>
        <p:spPr>
          <a:xfrm>
            <a:off x="490248" y="2782669"/>
            <a:ext cx="10589758" cy="553998"/>
          </a:xfrm>
          <a:prstGeom prst="rect">
            <a:avLst/>
          </a:prstGeom>
        </p:spPr>
        <p:txBody>
          <a:bodyPr wrap="none">
            <a:spAutoFit/>
          </a:bodyPr>
          <a:lstStyle/>
          <a:p>
            <a:r>
              <a:rPr lang="en-US" sz="3000" dirty="0">
                <a:solidFill>
                  <a:schemeClr val="bg1"/>
                </a:solidFill>
                <a:effectLst>
                  <a:outerShdw blurRad="38100" dist="38100" dir="2700000" algn="tl">
                    <a:srgbClr val="000000">
                      <a:alpha val="43137"/>
                    </a:srgbClr>
                  </a:outerShdw>
                </a:effectLst>
                <a:latin typeface="Montserrat ExtraBold" panose="00000900000000000000" pitchFamily="2" charset="-52"/>
              </a:rPr>
              <a:t> THANKS FOR YOUR ATTENTION, ANY QUESTIONS?</a:t>
            </a:r>
            <a:endParaRPr lang="ru-RU" sz="3000" dirty="0">
              <a:solidFill>
                <a:schemeClr val="bg1"/>
              </a:solidFill>
              <a:effectLst>
                <a:outerShdw blurRad="38100" dist="38100" dir="2700000" algn="tl">
                  <a:srgbClr val="000000">
                    <a:alpha val="43137"/>
                  </a:srgbClr>
                </a:outerShdw>
              </a:effectLst>
              <a:latin typeface="Montserrat ExtraBold" panose="00000900000000000000" pitchFamily="2" charset="-52"/>
            </a:endParaRPr>
          </a:p>
        </p:txBody>
      </p:sp>
      <p:sp>
        <p:nvSpPr>
          <p:cNvPr id="21" name="Прямоугольник 20"/>
          <p:cNvSpPr/>
          <p:nvPr/>
        </p:nvSpPr>
        <p:spPr>
          <a:xfrm>
            <a:off x="651809" y="16013"/>
            <a:ext cx="251992" cy="400110"/>
          </a:xfrm>
          <a:prstGeom prst="rect">
            <a:avLst/>
          </a:prstGeom>
        </p:spPr>
        <p:txBody>
          <a:bodyPr wrap="none">
            <a:spAutoFit/>
          </a:bodyPr>
          <a:lstStyle/>
          <a:p>
            <a:r>
              <a:rPr lang="ru-RU" sz="2000" dirty="0">
                <a:solidFill>
                  <a:schemeClr val="bg1"/>
                </a:solidFill>
                <a:latin typeface="Montserrat" panose="00000500000000000000" pitchFamily="2" charset="-52"/>
              </a:rPr>
              <a:t> </a:t>
            </a:r>
            <a:endParaRPr lang="ru-RU" sz="2000" b="1" dirty="0">
              <a:solidFill>
                <a:schemeClr val="bg1"/>
              </a:solidFill>
            </a:endParaRPr>
          </a:p>
        </p:txBody>
      </p:sp>
      <p:sp>
        <p:nvSpPr>
          <p:cNvPr id="28" name="Прямоугольник 27"/>
          <p:cNvSpPr/>
          <p:nvPr/>
        </p:nvSpPr>
        <p:spPr>
          <a:xfrm>
            <a:off x="5430970" y="-14764"/>
            <a:ext cx="184731" cy="830997"/>
          </a:xfrm>
          <a:prstGeom prst="rect">
            <a:avLst/>
          </a:prstGeom>
        </p:spPr>
        <p:txBody>
          <a:bodyPr wrap="none">
            <a:spAutoFit/>
          </a:bodyPr>
          <a:lstStyle/>
          <a:p>
            <a:endParaRPr lang="ru-RU" sz="2400" dirty="0">
              <a:solidFill>
                <a:schemeClr val="bg1"/>
              </a:solidFill>
              <a:latin typeface="Montserrat" panose="00000500000000000000" pitchFamily="2" charset="-52"/>
            </a:endParaRPr>
          </a:p>
          <a:p>
            <a:endParaRPr lang="ru-RU" sz="2400" dirty="0">
              <a:solidFill>
                <a:schemeClr val="bg1"/>
              </a:solidFill>
              <a:latin typeface="Montserrat" panose="00000500000000000000" pitchFamily="2" charset="-52"/>
            </a:endParaRPr>
          </a:p>
        </p:txBody>
      </p:sp>
      <p:sp>
        <p:nvSpPr>
          <p:cNvPr id="27" name="Прямоугольник 26"/>
          <p:cNvSpPr/>
          <p:nvPr/>
        </p:nvSpPr>
        <p:spPr>
          <a:xfrm>
            <a:off x="651809" y="4075038"/>
            <a:ext cx="8828373" cy="677108"/>
          </a:xfrm>
          <a:prstGeom prst="rect">
            <a:avLst/>
          </a:prstGeom>
        </p:spPr>
        <p:txBody>
          <a:bodyPr wrap="square">
            <a:spAutoFit/>
          </a:bodyPr>
          <a:lstStyle/>
          <a:p>
            <a:r>
              <a:rPr lang="en-US" dirty="0">
                <a:solidFill>
                  <a:schemeClr val="bg1"/>
                </a:solidFill>
                <a:effectLst>
                  <a:outerShdw blurRad="38100" dist="38100" dir="2700000" algn="tl">
                    <a:srgbClr val="000000">
                      <a:alpha val="43137"/>
                    </a:srgbClr>
                  </a:outerShdw>
                </a:effectLst>
                <a:latin typeface="Montserrat" panose="00000500000000000000" pitchFamily="2" charset="-52"/>
              </a:rPr>
              <a:t>For more information you can contact</a:t>
            </a:r>
            <a:r>
              <a:rPr lang="ru-RU" dirty="0">
                <a:solidFill>
                  <a:schemeClr val="bg1"/>
                </a:solidFill>
                <a:effectLst>
                  <a:outerShdw blurRad="38100" dist="38100" dir="2700000" algn="tl">
                    <a:srgbClr val="000000">
                      <a:alpha val="43137"/>
                    </a:srgbClr>
                  </a:outerShdw>
                </a:effectLst>
                <a:latin typeface="Montserrat" panose="00000500000000000000" pitchFamily="2" charset="-52"/>
              </a:rPr>
              <a:t>:</a:t>
            </a:r>
            <a:endParaRPr lang="en-US" dirty="0">
              <a:solidFill>
                <a:schemeClr val="bg1"/>
              </a:solidFill>
              <a:effectLst>
                <a:outerShdw blurRad="38100" dist="38100" dir="2700000" algn="tl">
                  <a:srgbClr val="000000">
                    <a:alpha val="43137"/>
                  </a:srgbClr>
                </a:outerShdw>
              </a:effectLst>
              <a:latin typeface="Montserrat" panose="00000500000000000000" pitchFamily="2" charset="-52"/>
            </a:endParaRPr>
          </a:p>
          <a:p>
            <a:r>
              <a:rPr lang="en-US" sz="2000" dirty="0" err="1">
                <a:solidFill>
                  <a:schemeClr val="bg1"/>
                </a:solidFill>
                <a:effectLst>
                  <a:outerShdw blurRad="38100" dist="38100" dir="2700000" algn="tl">
                    <a:srgbClr val="000000">
                      <a:alpha val="43137"/>
                    </a:srgbClr>
                  </a:outerShdw>
                </a:effectLst>
                <a:latin typeface="Montserrat" panose="00000500000000000000" pitchFamily="2" charset="-52"/>
              </a:rPr>
              <a:t>Balyberdin</a:t>
            </a:r>
            <a:r>
              <a:rPr lang="en-US" sz="2000" dirty="0">
                <a:solidFill>
                  <a:schemeClr val="bg1"/>
                </a:solidFill>
                <a:effectLst>
                  <a:outerShdw blurRad="38100" dist="38100" dir="2700000" algn="tl">
                    <a:srgbClr val="000000">
                      <a:alpha val="43137"/>
                    </a:srgbClr>
                  </a:outerShdw>
                </a:effectLst>
                <a:latin typeface="Montserrat" panose="00000500000000000000" pitchFamily="2" charset="-52"/>
              </a:rPr>
              <a:t> Andrey </a:t>
            </a:r>
            <a:r>
              <a:rPr lang="en-US" sz="2000" dirty="0" err="1">
                <a:solidFill>
                  <a:schemeClr val="bg1"/>
                </a:solidFill>
                <a:effectLst>
                  <a:outerShdw blurRad="38100" dist="38100" dir="2700000" algn="tl">
                    <a:srgbClr val="000000">
                      <a:alpha val="43137"/>
                    </a:srgbClr>
                  </a:outerShdw>
                </a:effectLst>
                <a:latin typeface="Montserrat" panose="00000500000000000000" pitchFamily="2" charset="-52"/>
              </a:rPr>
              <a:t>Leonidovich</a:t>
            </a:r>
            <a:r>
              <a:rPr lang="en-US" sz="2000" dirty="0">
                <a:solidFill>
                  <a:schemeClr val="bg1"/>
                </a:solidFill>
                <a:effectLst>
                  <a:outerShdw blurRad="38100" dist="38100" dir="2700000" algn="tl">
                    <a:srgbClr val="000000">
                      <a:alpha val="43137"/>
                    </a:srgbClr>
                  </a:outerShdw>
                </a:effectLst>
                <a:latin typeface="Montserrat" panose="00000500000000000000" pitchFamily="2" charset="-52"/>
              </a:rPr>
              <a:t>  </a:t>
            </a:r>
            <a:r>
              <a:rPr lang="en-US" sz="2000" b="1" dirty="0">
                <a:solidFill>
                  <a:schemeClr val="bg1"/>
                </a:solidFill>
                <a:effectLst>
                  <a:outerShdw blurRad="38100" dist="38100" dir="2700000" algn="tl">
                    <a:srgbClr val="000000">
                      <a:alpha val="43137"/>
                    </a:srgbClr>
                  </a:outerShdw>
                </a:effectLst>
                <a:latin typeface="Montserrat" panose="00000500000000000000" pitchFamily="2" charset="-52"/>
              </a:rPr>
              <a:t>R</a:t>
            </a:r>
            <a:r>
              <a:rPr lang="ru-RU" sz="2000" b="1" dirty="0" err="1">
                <a:solidFill>
                  <a:schemeClr val="bg1"/>
                </a:solidFill>
                <a:effectLst>
                  <a:outerShdw blurRad="38100" dist="38100" dir="2700000" algn="tl">
                    <a:srgbClr val="000000">
                      <a:alpha val="43137"/>
                    </a:srgbClr>
                  </a:outerShdw>
                </a:effectLst>
                <a:latin typeface="Montserrat" panose="00000500000000000000" pitchFamily="2" charset="-52"/>
              </a:rPr>
              <a:t>utel</a:t>
            </a:r>
            <a:r>
              <a:rPr lang="en-US" sz="2000" b="1" dirty="0">
                <a:solidFill>
                  <a:schemeClr val="bg1"/>
                </a:solidFill>
                <a:effectLst>
                  <a:outerShdw blurRad="38100" dist="38100" dir="2700000" algn="tl">
                    <a:srgbClr val="000000">
                      <a:alpha val="43137"/>
                    </a:srgbClr>
                  </a:outerShdw>
                </a:effectLst>
                <a:latin typeface="Montserrat" panose="00000500000000000000" pitchFamily="2" charset="-52"/>
              </a:rPr>
              <a:t>.</a:t>
            </a:r>
            <a:r>
              <a:rPr lang="en-US" sz="2000" b="1" dirty="0" err="1">
                <a:solidFill>
                  <a:schemeClr val="bg1"/>
                </a:solidFill>
                <a:effectLst>
                  <a:outerShdw blurRad="38100" dist="38100" dir="2700000" algn="tl">
                    <a:srgbClr val="000000">
                      <a:alpha val="43137"/>
                    </a:srgbClr>
                  </a:outerShdw>
                </a:effectLst>
                <a:latin typeface="Montserrat" panose="00000500000000000000" pitchFamily="2" charset="-52"/>
              </a:rPr>
              <a:t>Nsk</a:t>
            </a:r>
            <a:r>
              <a:rPr lang="ru-RU" sz="2000" b="1" dirty="0">
                <a:solidFill>
                  <a:schemeClr val="bg1"/>
                </a:solidFill>
                <a:effectLst>
                  <a:outerShdw blurRad="38100" dist="38100" dir="2700000" algn="tl">
                    <a:srgbClr val="000000">
                      <a:alpha val="43137"/>
                    </a:srgbClr>
                  </a:outerShdw>
                </a:effectLst>
                <a:latin typeface="Montserrat" panose="00000500000000000000" pitchFamily="2" charset="-52"/>
              </a:rPr>
              <a:t>@</a:t>
            </a:r>
            <a:r>
              <a:rPr lang="en-US" sz="2000" b="1" dirty="0">
                <a:solidFill>
                  <a:schemeClr val="bg1"/>
                </a:solidFill>
                <a:effectLst>
                  <a:outerShdw blurRad="38100" dist="38100" dir="2700000" algn="tl">
                    <a:srgbClr val="000000">
                      <a:alpha val="43137"/>
                    </a:srgbClr>
                  </a:outerShdw>
                </a:effectLst>
                <a:latin typeface="Montserrat" panose="00000500000000000000" pitchFamily="2" charset="-52"/>
              </a:rPr>
              <a:t>G</a:t>
            </a:r>
            <a:r>
              <a:rPr lang="ru-RU" sz="2000" b="1" dirty="0" err="1">
                <a:solidFill>
                  <a:schemeClr val="bg1"/>
                </a:solidFill>
                <a:effectLst>
                  <a:outerShdw blurRad="38100" dist="38100" dir="2700000" algn="tl">
                    <a:srgbClr val="000000">
                      <a:alpha val="43137"/>
                    </a:srgbClr>
                  </a:outerShdw>
                </a:effectLst>
                <a:latin typeface="Montserrat" panose="00000500000000000000" pitchFamily="2" charset="-52"/>
              </a:rPr>
              <a:t>mail</a:t>
            </a:r>
            <a:r>
              <a:rPr lang="ru-RU" sz="2000" b="1" dirty="0">
                <a:solidFill>
                  <a:schemeClr val="bg1"/>
                </a:solidFill>
                <a:effectLst>
                  <a:outerShdw blurRad="38100" dist="38100" dir="2700000" algn="tl">
                    <a:srgbClr val="000000">
                      <a:alpha val="43137"/>
                    </a:srgbClr>
                  </a:outerShdw>
                </a:effectLst>
                <a:latin typeface="Montserrat" panose="00000500000000000000" pitchFamily="2" charset="-52"/>
              </a:rPr>
              <a:t>.</a:t>
            </a:r>
            <a:r>
              <a:rPr lang="en-US" sz="2000" b="1">
                <a:solidFill>
                  <a:schemeClr val="bg1"/>
                </a:solidFill>
                <a:effectLst>
                  <a:outerShdw blurRad="38100" dist="38100" dir="2700000" algn="tl">
                    <a:srgbClr val="000000">
                      <a:alpha val="43137"/>
                    </a:srgbClr>
                  </a:outerShdw>
                </a:effectLst>
                <a:latin typeface="Montserrat" panose="00000500000000000000" pitchFamily="2" charset="-52"/>
              </a:rPr>
              <a:t>com</a:t>
            </a:r>
            <a:endParaRPr lang="ru-RU" sz="2000" b="1" dirty="0">
              <a:solidFill>
                <a:schemeClr val="bg1"/>
              </a:solidFill>
              <a:effectLst>
                <a:outerShdw blurRad="38100" dist="38100" dir="2700000" algn="tl">
                  <a:srgbClr val="000000">
                    <a:alpha val="43137"/>
                  </a:srgbClr>
                </a:outerShdw>
              </a:effectLst>
              <a:latin typeface="Montserrat" panose="00000500000000000000" pitchFamily="2" charset="-52"/>
            </a:endParaRPr>
          </a:p>
        </p:txBody>
      </p:sp>
    </p:spTree>
    <p:extLst>
      <p:ext uri="{BB962C8B-B14F-4D97-AF65-F5344CB8AC3E}">
        <p14:creationId xmlns:p14="http://schemas.microsoft.com/office/powerpoint/2010/main" val="886022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5148293"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366080"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3</a:t>
            </a:r>
            <a:endParaRPr lang="ru-RU" sz="2800" b="1" dirty="0">
              <a:solidFill>
                <a:schemeClr val="bg1"/>
              </a:solidFill>
            </a:endParaRPr>
          </a:p>
        </p:txBody>
      </p:sp>
      <p:sp>
        <p:nvSpPr>
          <p:cNvPr id="2" name="Прямоугольник 1"/>
          <p:cNvSpPr/>
          <p:nvPr/>
        </p:nvSpPr>
        <p:spPr>
          <a:xfrm>
            <a:off x="1429316" y="-5127"/>
            <a:ext cx="2417650" cy="461665"/>
          </a:xfrm>
          <a:prstGeom prst="rect">
            <a:avLst/>
          </a:prstGeom>
        </p:spPr>
        <p:txBody>
          <a:bodyPr wrap="none">
            <a:spAutoFit/>
          </a:bodyPr>
          <a:lstStyle/>
          <a:p>
            <a:pPr algn="ctr"/>
            <a:r>
              <a:rPr lang="en-US" sz="2400" dirty="0">
                <a:solidFill>
                  <a:schemeClr val="bg1"/>
                </a:solidFill>
                <a:latin typeface="Montserrat" panose="00000500000000000000" pitchFamily="2" charset="-52"/>
              </a:rPr>
              <a:t>Issues to Solve</a:t>
            </a:r>
            <a:endParaRPr lang="ru-RU" sz="2400" dirty="0">
              <a:solidFill>
                <a:schemeClr val="bg1"/>
              </a:solidFill>
              <a:latin typeface="Montserrat" panose="00000500000000000000" pitchFamily="2" charset="-52"/>
            </a:endParaRPr>
          </a:p>
        </p:txBody>
      </p:sp>
      <p:sp>
        <p:nvSpPr>
          <p:cNvPr id="3" name="Прямоугольник 2"/>
          <p:cNvSpPr/>
          <p:nvPr/>
        </p:nvSpPr>
        <p:spPr>
          <a:xfrm>
            <a:off x="1043191" y="652754"/>
            <a:ext cx="10275050" cy="1200329"/>
          </a:xfrm>
          <a:prstGeom prst="rect">
            <a:avLst/>
          </a:prstGeom>
        </p:spPr>
        <p:txBody>
          <a:bodyPr wrap="square">
            <a:spAutoFit/>
          </a:bodyPr>
          <a:lstStyle/>
          <a:p>
            <a:r>
              <a:rPr lang="en-US" dirty="0">
                <a:solidFill>
                  <a:schemeClr val="accent1">
                    <a:lumMod val="75000"/>
                  </a:schemeClr>
                </a:solidFill>
                <a:latin typeface="Tahoma" panose="020B0604030504040204" pitchFamily="34" charset="0"/>
                <a:ea typeface="Calibri" panose="020F0502020204030204" pitchFamily="34" charset="0"/>
              </a:rPr>
              <a:t>In 2018</a:t>
            </a:r>
            <a:r>
              <a:rPr lang="en-US" dirty="0">
                <a:latin typeface="Tahoma" panose="020B0604030504040204" pitchFamily="34" charset="0"/>
                <a:ea typeface="Calibri" panose="020F0502020204030204" pitchFamily="34" charset="0"/>
              </a:rPr>
              <a:t>, </a:t>
            </a:r>
            <a:r>
              <a:rPr lang="en-US" dirty="0">
                <a:solidFill>
                  <a:srgbClr val="000000"/>
                </a:solidFill>
                <a:latin typeface="Tahoma" panose="020B0604030504040204" pitchFamily="34" charset="0"/>
                <a:ea typeface="Calibri" panose="020F0502020204030204" pitchFamily="34" charset="0"/>
              </a:rPr>
              <a:t>the 13th ITU-T Study Group (SG-13) established the Network 2030 technology focus group (FG NET-2030); the group studied the possibilities of fixed networks for the period up to 2030. It was assumed that Network 2030 could be built on a new or improved network architecture that could evolve from the modern networks or differ greatly from it. </a:t>
            </a:r>
            <a:endParaRPr lang="ru-RU" sz="2000" dirty="0">
              <a:latin typeface="Montserrat" panose="00000500000000000000" pitchFamily="2" charset="-52"/>
            </a:endParaRPr>
          </a:p>
        </p:txBody>
      </p:sp>
      <p:sp>
        <p:nvSpPr>
          <p:cNvPr id="6" name="Прямоугольник 5"/>
          <p:cNvSpPr/>
          <p:nvPr/>
        </p:nvSpPr>
        <p:spPr>
          <a:xfrm>
            <a:off x="1085963" y="2243529"/>
            <a:ext cx="9531238" cy="1200329"/>
          </a:xfrm>
          <a:prstGeom prst="rect">
            <a:avLst/>
          </a:prstGeom>
        </p:spPr>
        <p:txBody>
          <a:bodyPr wrap="square">
            <a:spAutoFit/>
          </a:bodyPr>
          <a:lstStyle/>
          <a:p>
            <a:r>
              <a:rPr lang="en-US" dirty="0">
                <a:solidFill>
                  <a:schemeClr val="accent1">
                    <a:lumMod val="75000"/>
                  </a:schemeClr>
                </a:solidFill>
                <a:latin typeface="Tahoma" panose="020B0604030504040204" pitchFamily="34" charset="0"/>
                <a:ea typeface="Calibri" panose="020F0502020204030204" pitchFamily="34" charset="0"/>
              </a:rPr>
              <a:t>Please</a:t>
            </a:r>
            <a:r>
              <a:rPr lang="en-US" dirty="0">
                <a:solidFill>
                  <a:srgbClr val="000000"/>
                </a:solidFill>
                <a:latin typeface="Tahoma" panose="020B0604030504040204" pitchFamily="34" charset="0"/>
                <a:ea typeface="Calibri" panose="020F0502020204030204" pitchFamily="34" charset="0"/>
              </a:rPr>
              <a:t> consider and take the results of my work as a basis for the promising networks. I propose a circuit-switching network with the working title “Synchronous Symbolic Hierarchy” (SSH). SSH network fully complies with all the basic requirements formulated for the promising networks of “Network 2030”. </a:t>
            </a:r>
            <a:endParaRPr lang="ru-RU" dirty="0">
              <a:solidFill>
                <a:srgbClr val="000000"/>
              </a:solidFill>
              <a:latin typeface="Tahoma" panose="020B0604030504040204" pitchFamily="34" charset="0"/>
            </a:endParaRPr>
          </a:p>
        </p:txBody>
      </p:sp>
      <p:sp>
        <p:nvSpPr>
          <p:cNvPr id="14" name="Прямоугольник 13"/>
          <p:cNvSpPr/>
          <p:nvPr/>
        </p:nvSpPr>
        <p:spPr>
          <a:xfrm>
            <a:off x="1043190" y="4318490"/>
            <a:ext cx="10738404" cy="923330"/>
          </a:xfrm>
          <a:prstGeom prst="rect">
            <a:avLst/>
          </a:prstGeom>
        </p:spPr>
        <p:txBody>
          <a:bodyPr wrap="square">
            <a:spAutoFit/>
          </a:bodyPr>
          <a:lstStyle/>
          <a:p>
            <a:r>
              <a:rPr lang="en-US" dirty="0">
                <a:solidFill>
                  <a:schemeClr val="accent1">
                    <a:lumMod val="75000"/>
                  </a:schemeClr>
                </a:solidFill>
                <a:latin typeface="Tahoma" panose="020B0604030504040204" pitchFamily="34" charset="0"/>
                <a:ea typeface="Calibri" panose="020F0502020204030204" pitchFamily="34" charset="0"/>
              </a:rPr>
              <a:t>The new network architecture</a:t>
            </a:r>
            <a:r>
              <a:rPr lang="ru-RU" sz="1800" dirty="0">
                <a:solidFill>
                  <a:schemeClr val="accent1">
                    <a:lumMod val="75000"/>
                  </a:schemeClr>
                </a:solidFill>
                <a:effectLst/>
                <a:latin typeface="Tahoma" panose="020B0604030504040204" pitchFamily="34" charset="0"/>
                <a:ea typeface="Calibri" panose="020F0502020204030204" pitchFamily="34" charset="0"/>
              </a:rPr>
              <a:t> </a:t>
            </a:r>
            <a:r>
              <a:rPr lang="en-US" dirty="0">
                <a:solidFill>
                  <a:srgbClr val="000000"/>
                </a:solidFill>
                <a:latin typeface="Tahoma" panose="020B0604030504040204" pitchFamily="34" charset="0"/>
                <a:ea typeface="Calibri" panose="020F0502020204030204" pitchFamily="34" charset="0"/>
              </a:rPr>
              <a:t>allows a user to replace all existing networks as well as various local interfaces transparently (including low-level ones). This document contains only the telecommunication component of the project, but there is also a computing component (</a:t>
            </a:r>
            <a:r>
              <a:rPr lang="en-US" dirty="0" err="1">
                <a:solidFill>
                  <a:srgbClr val="000000"/>
                </a:solidFill>
                <a:latin typeface="Tahoma" panose="020B0604030504040204" pitchFamily="34" charset="0"/>
                <a:ea typeface="Calibri" panose="020F0502020204030204" pitchFamily="34" charset="0"/>
              </a:rPr>
              <a:t>DataFlow</a:t>
            </a:r>
            <a:r>
              <a:rPr lang="en-US" dirty="0">
                <a:solidFill>
                  <a:srgbClr val="000000"/>
                </a:solidFill>
                <a:latin typeface="Tahoma" panose="020B0604030504040204" pitchFamily="34" charset="0"/>
                <a:ea typeface="Calibri" panose="020F0502020204030204" pitchFamily="34" charset="0"/>
              </a:rPr>
              <a:t> computing systems).</a:t>
            </a:r>
            <a:endParaRPr lang="ru-RU" sz="2000" dirty="0">
              <a:latin typeface="Montserrat" panose="00000500000000000000" pitchFamily="2" charset="-52"/>
            </a:endParaRPr>
          </a:p>
        </p:txBody>
      </p:sp>
      <p:sp>
        <p:nvSpPr>
          <p:cNvPr id="15" name="Прямоугольник 14"/>
          <p:cNvSpPr/>
          <p:nvPr/>
        </p:nvSpPr>
        <p:spPr>
          <a:xfrm>
            <a:off x="415901" y="1022085"/>
            <a:ext cx="639919" cy="584775"/>
          </a:xfrm>
          <a:prstGeom prst="rect">
            <a:avLst/>
          </a:prstGeom>
        </p:spPr>
        <p:txBody>
          <a:bodyPr wrap="none">
            <a:spAutoFit/>
          </a:bodyPr>
          <a:lstStyle/>
          <a:p>
            <a:r>
              <a:rPr lang="ru-RU" sz="3200" dirty="0">
                <a:solidFill>
                  <a:schemeClr val="accent1">
                    <a:lumMod val="75000"/>
                  </a:schemeClr>
                </a:solidFill>
                <a:latin typeface="Montserrat Black" panose="00000A00000000000000" pitchFamily="2" charset="-52"/>
              </a:rPr>
              <a:t>01</a:t>
            </a:r>
          </a:p>
        </p:txBody>
      </p:sp>
      <p:sp>
        <p:nvSpPr>
          <p:cNvPr id="17" name="Прямоугольник 16"/>
          <p:cNvSpPr/>
          <p:nvPr/>
        </p:nvSpPr>
        <p:spPr>
          <a:xfrm>
            <a:off x="397613" y="2761851"/>
            <a:ext cx="718466" cy="584775"/>
          </a:xfrm>
          <a:prstGeom prst="rect">
            <a:avLst/>
          </a:prstGeom>
        </p:spPr>
        <p:txBody>
          <a:bodyPr wrap="none">
            <a:spAutoFit/>
          </a:bodyPr>
          <a:lstStyle/>
          <a:p>
            <a:r>
              <a:rPr lang="ru-RU" sz="3200" dirty="0">
                <a:solidFill>
                  <a:schemeClr val="accent1">
                    <a:lumMod val="75000"/>
                  </a:schemeClr>
                </a:solidFill>
                <a:latin typeface="Montserrat Black" panose="00000A00000000000000" pitchFamily="2" charset="-52"/>
              </a:rPr>
              <a:t>02</a:t>
            </a:r>
          </a:p>
        </p:txBody>
      </p:sp>
      <p:sp>
        <p:nvSpPr>
          <p:cNvPr id="18" name="Прямоугольник 17"/>
          <p:cNvSpPr/>
          <p:nvPr/>
        </p:nvSpPr>
        <p:spPr>
          <a:xfrm>
            <a:off x="397613" y="4869272"/>
            <a:ext cx="720069" cy="584775"/>
          </a:xfrm>
          <a:prstGeom prst="rect">
            <a:avLst/>
          </a:prstGeom>
        </p:spPr>
        <p:txBody>
          <a:bodyPr wrap="none">
            <a:spAutoFit/>
          </a:bodyPr>
          <a:lstStyle/>
          <a:p>
            <a:r>
              <a:rPr lang="ru-RU" sz="3200" dirty="0">
                <a:solidFill>
                  <a:schemeClr val="accent1">
                    <a:lumMod val="75000"/>
                  </a:schemeClr>
                </a:solidFill>
                <a:latin typeface="Montserrat Black" panose="00000A00000000000000" pitchFamily="2" charset="-52"/>
              </a:rPr>
              <a:t>03</a:t>
            </a:r>
          </a:p>
        </p:txBody>
      </p:sp>
      <p:pic>
        <p:nvPicPr>
          <p:cNvPr id="16" name="Picture 2" descr="https://upload.wikimedia.org/wikipedia/commons/thumb/a/a3/Cc.logo.circle.svg/1024px-Cc.logo.circle.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descr="https://upload.wikimedia.org/wikipedia/commons/thumb/3/3c/Cc-by_new.svg/1024px-Cc-by_new.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4901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Равнобедренный треугольник 28"/>
          <p:cNvSpPr/>
          <p:nvPr/>
        </p:nvSpPr>
        <p:spPr>
          <a:xfrm rot="16200000">
            <a:off x="6375724" y="1031612"/>
            <a:ext cx="5727674" cy="4937648"/>
          </a:xfrm>
          <a:prstGeom prst="triangle">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636601"/>
            <a:ext cx="483616" cy="5727674"/>
          </a:xfrm>
          <a:prstGeom prst="rect">
            <a:avLst/>
          </a:prstGeom>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5916762"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399742"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4</a:t>
            </a:r>
            <a:endParaRPr lang="ru-RU" sz="2800" b="1" dirty="0">
              <a:solidFill>
                <a:schemeClr val="bg1"/>
              </a:solidFill>
            </a:endParaRPr>
          </a:p>
        </p:txBody>
      </p:sp>
      <p:sp>
        <p:nvSpPr>
          <p:cNvPr id="11" name="Прямоугольник 10"/>
          <p:cNvSpPr/>
          <p:nvPr/>
        </p:nvSpPr>
        <p:spPr>
          <a:xfrm>
            <a:off x="826725" y="-10253"/>
            <a:ext cx="3533340" cy="461665"/>
          </a:xfrm>
          <a:prstGeom prst="rect">
            <a:avLst/>
          </a:prstGeom>
        </p:spPr>
        <p:txBody>
          <a:bodyPr wrap="none">
            <a:spAutoFit/>
          </a:bodyPr>
          <a:lstStyle/>
          <a:p>
            <a:r>
              <a:rPr lang="en-US" sz="2400" dirty="0">
                <a:solidFill>
                  <a:schemeClr val="bg1"/>
                </a:solidFill>
                <a:latin typeface="Montserrat" panose="00000500000000000000" pitchFamily="2" charset="-52"/>
              </a:rPr>
              <a:t>Typical Link Structure</a:t>
            </a:r>
            <a:endParaRPr lang="ru-RU" sz="2400" dirty="0">
              <a:solidFill>
                <a:schemeClr val="bg1"/>
              </a:solidFill>
              <a:latin typeface="Montserrat" panose="00000500000000000000" pitchFamily="2" charset="-52"/>
            </a:endParaRPr>
          </a:p>
        </p:txBody>
      </p:sp>
      <p:sp>
        <p:nvSpPr>
          <p:cNvPr id="4" name="Прямоугольник 3"/>
          <p:cNvSpPr/>
          <p:nvPr/>
        </p:nvSpPr>
        <p:spPr>
          <a:xfrm>
            <a:off x="155582" y="685973"/>
            <a:ext cx="10024738" cy="1938992"/>
          </a:xfrm>
          <a:prstGeom prst="rect">
            <a:avLst/>
          </a:prstGeom>
        </p:spPr>
        <p:txBody>
          <a:bodyPr wrap="square">
            <a:spAutoFit/>
          </a:bodyPr>
          <a:lstStyle/>
          <a:p>
            <a:r>
              <a:rPr lang="en-US" sz="2000" dirty="0">
                <a:solidFill>
                  <a:schemeClr val="accent5">
                    <a:lumMod val="75000"/>
                  </a:schemeClr>
                </a:solidFill>
                <a:latin typeface="Montserrat" panose="00000500000000000000" pitchFamily="2" charset="-52"/>
              </a:rPr>
              <a:t>Almost all</a:t>
            </a:r>
            <a:r>
              <a:rPr lang="en-US" sz="2000" dirty="0">
                <a:latin typeface="Montserrat" panose="00000500000000000000" pitchFamily="2" charset="-52"/>
              </a:rPr>
              <a:t> high-speed connections are built on the unified principle. Synchronization block, FIFO buffer selection block with data for transmission, Line encoding and Serialization block, Communication cable, Clock frequency recovery block, Deserialization block, Evaluation unit for the received data record address , FIFO block for crossing the boundary with different clock frequencies, FIFO block for storing the received data </a:t>
            </a:r>
          </a:p>
        </p:txBody>
      </p:sp>
      <p:sp>
        <p:nvSpPr>
          <p:cNvPr id="5" name="Прямоугольник 4"/>
          <p:cNvSpPr/>
          <p:nvPr/>
        </p:nvSpPr>
        <p:spPr>
          <a:xfrm>
            <a:off x="188733" y="4099052"/>
            <a:ext cx="7184436" cy="1938992"/>
          </a:xfrm>
          <a:prstGeom prst="rect">
            <a:avLst/>
          </a:prstGeom>
        </p:spPr>
        <p:txBody>
          <a:bodyPr wrap="square">
            <a:spAutoFit/>
          </a:bodyPr>
          <a:lstStyle/>
          <a:p>
            <a:r>
              <a:rPr lang="en-US" sz="2000" dirty="0">
                <a:solidFill>
                  <a:schemeClr val="accent5">
                    <a:lumMod val="75000"/>
                  </a:schemeClr>
                </a:solidFill>
                <a:latin typeface="Montserrat" panose="00000500000000000000" pitchFamily="2" charset="-52"/>
              </a:rPr>
              <a:t>Data is transmitted in chunks</a:t>
            </a:r>
            <a:r>
              <a:rPr lang="ru-RU" sz="2000" dirty="0">
                <a:latin typeface="Montserrat" panose="00000500000000000000" pitchFamily="2" charset="-52"/>
              </a:rPr>
              <a:t>, </a:t>
            </a:r>
            <a:r>
              <a:rPr lang="en-US" sz="2000" dirty="0">
                <a:latin typeface="Montserrat" panose="00000500000000000000" pitchFamily="2" charset="-52"/>
              </a:rPr>
              <a:t>called symbols. The symbol size in bits is determined by the ratio of the data transmission rate in a channel and clock frequency of the switch. In addition, a symbol includes various line encoding data, correction and service codes</a:t>
            </a:r>
            <a:r>
              <a:rPr lang="ru-RU" sz="2000" dirty="0">
                <a:latin typeface="Montserrat" panose="00000500000000000000" pitchFamily="2" charset="-52"/>
              </a:rPr>
              <a:t>. </a:t>
            </a:r>
            <a:endParaRPr lang="ru-RU" sz="2400" dirty="0"/>
          </a:p>
        </p:txBody>
      </p:sp>
      <p:pic>
        <p:nvPicPr>
          <p:cNvPr id="2" name="Рисунок 1"/>
          <p:cNvPicPr>
            <a:picLocks noChangeAspect="1"/>
          </p:cNvPicPr>
          <p:nvPr/>
        </p:nvPicPr>
        <p:blipFill rotWithShape="1">
          <a:blip r:embed="rId3"/>
          <a:srcRect l="17055" t="8261" r="17428" b="34961"/>
          <a:stretch/>
        </p:blipFill>
        <p:spPr>
          <a:xfrm>
            <a:off x="7518400" y="2590624"/>
            <a:ext cx="4189983" cy="2042497"/>
          </a:xfrm>
          <a:prstGeom prst="rect">
            <a:avLst/>
          </a:prstGeom>
        </p:spPr>
      </p:pic>
      <p:pic>
        <p:nvPicPr>
          <p:cNvPr id="13"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B98E2EDF-6AD2-465C-9740-06520F7E1ACA}"/>
              </a:ext>
            </a:extLst>
          </p:cNvPr>
          <p:cNvSpPr txBox="1"/>
          <p:nvPr/>
        </p:nvSpPr>
        <p:spPr>
          <a:xfrm>
            <a:off x="188733" y="3128985"/>
            <a:ext cx="6270790" cy="923330"/>
          </a:xfrm>
          <a:prstGeom prst="rect">
            <a:avLst/>
          </a:prstGeom>
          <a:noFill/>
        </p:spPr>
        <p:txBody>
          <a:bodyPr wrap="square">
            <a:spAutoFit/>
          </a:bodyPr>
          <a:lstStyle/>
          <a:p>
            <a:r>
              <a:rPr lang="en-US" dirty="0">
                <a:solidFill>
                  <a:schemeClr val="accent5">
                    <a:lumMod val="75000"/>
                  </a:schemeClr>
                </a:solidFill>
                <a:latin typeface="Montserrat" panose="00000500000000000000" pitchFamily="2" charset="-52"/>
              </a:rPr>
              <a:t>Data is transmitted synchronously, </a:t>
            </a:r>
            <a:r>
              <a:rPr lang="en-US" dirty="0">
                <a:latin typeface="Montserrat" panose="00000500000000000000" pitchFamily="2" charset="-52"/>
              </a:rPr>
              <a:t>which makes such a link suitable for use in the promising Network 2030. </a:t>
            </a:r>
            <a:endParaRPr lang="ru-RU" sz="1800" dirty="0">
              <a:solidFill>
                <a:schemeClr val="bg1"/>
              </a:solidFill>
              <a:latin typeface="Montserrat" panose="00000500000000000000" pitchFamily="2" charset="-52"/>
            </a:endParaRPr>
          </a:p>
        </p:txBody>
      </p:sp>
    </p:spTree>
    <p:extLst>
      <p:ext uri="{BB962C8B-B14F-4D97-AF65-F5344CB8AC3E}">
        <p14:creationId xmlns:p14="http://schemas.microsoft.com/office/powerpoint/2010/main" val="592081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6127074"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366080"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5</a:t>
            </a:r>
            <a:endParaRPr lang="ru-RU" sz="2800" b="1" dirty="0">
              <a:solidFill>
                <a:schemeClr val="bg1"/>
              </a:solidFill>
            </a:endParaRPr>
          </a:p>
        </p:txBody>
      </p:sp>
      <p:sp>
        <p:nvSpPr>
          <p:cNvPr id="11" name="Прямоугольник 10"/>
          <p:cNvSpPr/>
          <p:nvPr/>
        </p:nvSpPr>
        <p:spPr>
          <a:xfrm>
            <a:off x="826725" y="-10253"/>
            <a:ext cx="3841116" cy="461665"/>
          </a:xfrm>
          <a:prstGeom prst="rect">
            <a:avLst/>
          </a:prstGeom>
        </p:spPr>
        <p:txBody>
          <a:bodyPr wrap="none">
            <a:spAutoFit/>
          </a:bodyPr>
          <a:lstStyle/>
          <a:p>
            <a:r>
              <a:rPr lang="en-US" sz="2400" dirty="0">
                <a:solidFill>
                  <a:schemeClr val="bg1"/>
                </a:solidFill>
                <a:latin typeface="Montserrat" panose="00000500000000000000" pitchFamily="2" charset="-52"/>
              </a:rPr>
              <a:t>The “Slippage" Problem</a:t>
            </a:r>
            <a:endParaRPr lang="ru-RU" sz="2400" dirty="0">
              <a:solidFill>
                <a:schemeClr val="bg1"/>
              </a:solidFill>
              <a:latin typeface="Montserrat" panose="00000500000000000000" pitchFamily="2" charset="-52"/>
            </a:endParaRPr>
          </a:p>
        </p:txBody>
      </p:sp>
      <p:sp>
        <p:nvSpPr>
          <p:cNvPr id="2" name="Прямоугольник 1"/>
          <p:cNvSpPr/>
          <p:nvPr/>
        </p:nvSpPr>
        <p:spPr>
          <a:xfrm>
            <a:off x="121920" y="584463"/>
            <a:ext cx="6783801" cy="830997"/>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The advantages of synchronous systems </a:t>
            </a:r>
            <a:r>
              <a:rPr lang="en-US" sz="1600" dirty="0">
                <a:latin typeface="Montserrat" panose="00000500000000000000" pitchFamily="2" charset="-52"/>
              </a:rPr>
              <a:t>for transmission and switching</a:t>
            </a:r>
            <a:r>
              <a:rPr lang="ru-RU" sz="1600" dirty="0">
                <a:latin typeface="Montserrat" panose="00000500000000000000" pitchFamily="2" charset="-52"/>
              </a:rPr>
              <a:t> </a:t>
            </a:r>
            <a:r>
              <a:rPr lang="en-US" sz="1600" dirty="0">
                <a:latin typeface="Montserrat" panose="00000500000000000000" pitchFamily="2" charset="-52"/>
              </a:rPr>
              <a:t>are rapid data transmission rates and small buffer sizes for intermediate storage of the transmitted data. </a:t>
            </a:r>
            <a:endParaRPr lang="ru-RU" sz="1600" dirty="0">
              <a:latin typeface="Montserrat" panose="00000500000000000000" pitchFamily="2" charset="-52"/>
            </a:endParaRPr>
          </a:p>
        </p:txBody>
      </p:sp>
      <p:sp>
        <p:nvSpPr>
          <p:cNvPr id="3" name="Прямоугольник 2"/>
          <p:cNvSpPr/>
          <p:nvPr/>
        </p:nvSpPr>
        <p:spPr>
          <a:xfrm>
            <a:off x="121920" y="1663918"/>
            <a:ext cx="6700315" cy="1569660"/>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But there are also disadvantages</a:t>
            </a:r>
            <a:r>
              <a:rPr lang="ru-RU" sz="1600" dirty="0">
                <a:latin typeface="Montserrat" panose="00000500000000000000" pitchFamily="2" charset="-52"/>
              </a:rPr>
              <a:t>, </a:t>
            </a:r>
            <a:r>
              <a:rPr lang="en-US" sz="1600" dirty="0">
                <a:latin typeface="Montserrat" panose="00000500000000000000" pitchFamily="2" charset="-52"/>
              </a:rPr>
              <a:t>one of them is the slipping effect. This effect appears at the boundaries of zones with different clock frequencies. It is impossible to make completely identical clock frequency oscillators; sooner or later they will start scattering. For the transmitted data, this will result in the overflow or underrun of the intermediate buffers</a:t>
            </a:r>
            <a:r>
              <a:rPr lang="ru-RU" sz="1600" dirty="0">
                <a:latin typeface="Montserrat" panose="00000500000000000000" pitchFamily="2" charset="-52"/>
              </a:rPr>
              <a:t>. </a:t>
            </a:r>
          </a:p>
        </p:txBody>
      </p:sp>
      <p:sp>
        <p:nvSpPr>
          <p:cNvPr id="6" name="Прямоугольник 5"/>
          <p:cNvSpPr/>
          <p:nvPr/>
        </p:nvSpPr>
        <p:spPr>
          <a:xfrm>
            <a:off x="121920" y="3522716"/>
            <a:ext cx="11586464" cy="1323439"/>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To solve</a:t>
            </a:r>
            <a:r>
              <a:rPr lang="ru-RU" sz="1600" dirty="0">
                <a:solidFill>
                  <a:schemeClr val="accent5">
                    <a:lumMod val="75000"/>
                  </a:schemeClr>
                </a:solidFill>
                <a:latin typeface="Montserrat" panose="00000500000000000000" pitchFamily="2" charset="-52"/>
              </a:rPr>
              <a:t> </a:t>
            </a:r>
            <a:r>
              <a:rPr lang="en-US" sz="1600" dirty="0">
                <a:latin typeface="Montserrat" panose="00000500000000000000" pitchFamily="2" charset="-52"/>
              </a:rPr>
              <a:t>this problem, I propose to use the following algorithm: The clock frequency of the receiver and transmitter are approximately equal (</a:t>
            </a:r>
            <a:r>
              <a:rPr lang="en-US" sz="1600" dirty="0" err="1">
                <a:latin typeface="Montserrat" panose="00000500000000000000" pitchFamily="2" charset="-52"/>
              </a:rPr>
              <a:t>plesiochronous</a:t>
            </a:r>
            <a:r>
              <a:rPr lang="en-US" sz="1600" dirty="0">
                <a:latin typeface="Montserrat" panose="00000500000000000000" pitchFamily="2" charset="-52"/>
              </a:rPr>
              <a:t>). Among the transmitted symbols, we select one bit combination and assign “no data” property to it. When generating a stream of symbols, a transmitter automatically and evenly inserts such a symbol for every two thousand regular ones, which compensates for the inaccuracy of the oscillators up to +-250ppm. On the receiving side, this symbol is simply discarded.</a:t>
            </a:r>
            <a:endParaRPr lang="ru-RU" sz="1600" dirty="0">
              <a:latin typeface="Montserrat" panose="00000500000000000000" pitchFamily="2" charset="-52"/>
            </a:endParaRPr>
          </a:p>
        </p:txBody>
      </p:sp>
      <p:sp>
        <p:nvSpPr>
          <p:cNvPr id="13" name="Прямоугольник 12"/>
          <p:cNvSpPr/>
          <p:nvPr/>
        </p:nvSpPr>
        <p:spPr>
          <a:xfrm>
            <a:off x="121920" y="5128280"/>
            <a:ext cx="11586464" cy="584775"/>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You can enter </a:t>
            </a:r>
            <a:r>
              <a:rPr lang="en-US" sz="1600" dirty="0">
                <a:latin typeface="Montserrat" panose="00000500000000000000" pitchFamily="2" charset="-52"/>
              </a:rPr>
              <a:t>a “transmission error” </a:t>
            </a:r>
            <a:r>
              <a:rPr lang="en-US" sz="1600" dirty="0">
                <a:solidFill>
                  <a:schemeClr val="accent1">
                    <a:lumMod val="50000"/>
                  </a:schemeClr>
                </a:solidFill>
                <a:latin typeface="Montserrat" panose="00000500000000000000" pitchFamily="2" charset="-52"/>
              </a:rPr>
              <a:t>symbol</a:t>
            </a:r>
            <a:r>
              <a:rPr lang="ru-RU" sz="1600" dirty="0">
                <a:latin typeface="Montserrat" panose="00000500000000000000" pitchFamily="2" charset="-52"/>
              </a:rPr>
              <a:t> </a:t>
            </a:r>
            <a:r>
              <a:rPr lang="en-US" sz="1600" dirty="0">
                <a:latin typeface="Montserrat" panose="00000500000000000000" pitchFamily="2" charset="-52"/>
              </a:rPr>
              <a:t>and insert it if there are errors in decoding a symbol on the receiving side; this method will allow you to detect a specific symbol containing an error. </a:t>
            </a:r>
            <a:endParaRPr lang="ru-RU" sz="1600" dirty="0">
              <a:latin typeface="Montserrat" panose="00000500000000000000" pitchFamily="2" charset="-52"/>
            </a:endParaRPr>
          </a:p>
        </p:txBody>
      </p:sp>
      <p:pic>
        <p:nvPicPr>
          <p:cNvPr id="4" name="Рисунок 3"/>
          <p:cNvPicPr>
            <a:picLocks noChangeAspect="1"/>
          </p:cNvPicPr>
          <p:nvPr/>
        </p:nvPicPr>
        <p:blipFill rotWithShape="1">
          <a:blip r:embed="rId3"/>
          <a:srcRect l="18000" t="10444" r="20833" b="40519"/>
          <a:stretch/>
        </p:blipFill>
        <p:spPr>
          <a:xfrm>
            <a:off x="6717618" y="914780"/>
            <a:ext cx="4907280" cy="2212956"/>
          </a:xfrm>
          <a:prstGeom prst="rect">
            <a:avLst/>
          </a:prstGeom>
        </p:spPr>
      </p:pic>
      <p:pic>
        <p:nvPicPr>
          <p:cNvPr id="14"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99264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776385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382110"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6</a:t>
            </a:r>
            <a:endParaRPr lang="ru-RU" sz="2800" b="1" dirty="0">
              <a:solidFill>
                <a:schemeClr val="bg1"/>
              </a:solidFill>
            </a:endParaRPr>
          </a:p>
        </p:txBody>
      </p:sp>
      <p:sp>
        <p:nvSpPr>
          <p:cNvPr id="11" name="Прямоугольник 10"/>
          <p:cNvSpPr/>
          <p:nvPr/>
        </p:nvSpPr>
        <p:spPr>
          <a:xfrm>
            <a:off x="826725" y="-10253"/>
            <a:ext cx="6559809" cy="461665"/>
          </a:xfrm>
          <a:prstGeom prst="rect">
            <a:avLst/>
          </a:prstGeom>
        </p:spPr>
        <p:txBody>
          <a:bodyPr wrap="none">
            <a:spAutoFit/>
          </a:bodyPr>
          <a:lstStyle/>
          <a:p>
            <a:r>
              <a:rPr lang="en-US" sz="2400" dirty="0">
                <a:solidFill>
                  <a:schemeClr val="bg1"/>
                </a:solidFill>
                <a:latin typeface="Montserrat" panose="00000500000000000000" pitchFamily="2" charset="-52"/>
              </a:rPr>
              <a:t>The Advantages of Slippage  Equalization</a:t>
            </a:r>
            <a:endParaRPr lang="ru-RU" sz="2400" dirty="0">
              <a:solidFill>
                <a:schemeClr val="bg1"/>
              </a:solidFill>
              <a:latin typeface="Montserrat" panose="00000500000000000000" pitchFamily="2" charset="-52"/>
            </a:endParaRPr>
          </a:p>
        </p:txBody>
      </p:sp>
      <p:sp>
        <p:nvSpPr>
          <p:cNvPr id="4" name="Прямоугольник 3"/>
          <p:cNvSpPr/>
          <p:nvPr/>
        </p:nvSpPr>
        <p:spPr>
          <a:xfrm>
            <a:off x="121920" y="621150"/>
            <a:ext cx="11733875" cy="584775"/>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The advantages </a:t>
            </a:r>
            <a:r>
              <a:rPr lang="en-US" sz="1600" dirty="0">
                <a:latin typeface="Montserrat" panose="00000500000000000000" pitchFamily="2" charset="-52"/>
              </a:rPr>
              <a:t>obtained when using “no data” symbol. Adding this symbol ensures that on the receiving side (also for intermediate switches), a situation will not happen in which the receive buffer overflows. </a:t>
            </a:r>
          </a:p>
        </p:txBody>
      </p:sp>
      <p:sp>
        <p:nvSpPr>
          <p:cNvPr id="5" name="Прямоугольник 4"/>
          <p:cNvSpPr/>
          <p:nvPr/>
        </p:nvSpPr>
        <p:spPr>
          <a:xfrm>
            <a:off x="121920" y="1512749"/>
            <a:ext cx="11586464" cy="584775"/>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Yes, there is a decrease in the efficiency factor </a:t>
            </a:r>
            <a:r>
              <a:rPr lang="en-US" sz="1600" dirty="0">
                <a:latin typeface="Montserrat" panose="00000500000000000000" pitchFamily="2" charset="-52"/>
              </a:rPr>
              <a:t>of using a channel bandwidth, but 0.05% is not a value that is worth “worrying about”.</a:t>
            </a:r>
            <a:endParaRPr lang="ru-RU" sz="1600" dirty="0">
              <a:latin typeface="Montserrat" panose="00000500000000000000" pitchFamily="2" charset="-52"/>
            </a:endParaRPr>
          </a:p>
        </p:txBody>
      </p:sp>
      <p:sp>
        <p:nvSpPr>
          <p:cNvPr id="14" name="Прямоугольник 13"/>
          <p:cNvSpPr/>
          <p:nvPr/>
        </p:nvSpPr>
        <p:spPr>
          <a:xfrm>
            <a:off x="121920" y="2133428"/>
            <a:ext cx="11586464" cy="584775"/>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Besides,</a:t>
            </a:r>
            <a:r>
              <a:rPr lang="ru-RU" sz="1600" dirty="0">
                <a:solidFill>
                  <a:schemeClr val="accent5">
                    <a:lumMod val="75000"/>
                  </a:schemeClr>
                </a:solidFill>
                <a:latin typeface="Montserrat" panose="00000500000000000000" pitchFamily="2" charset="-52"/>
              </a:rPr>
              <a:t> </a:t>
            </a:r>
            <a:r>
              <a:rPr lang="en-US" sz="1600" dirty="0">
                <a:latin typeface="Montserrat" panose="00000500000000000000" pitchFamily="2" charset="-52"/>
              </a:rPr>
              <a:t>there will never be more than 1-2 symbols in intermediate buffers; therefore, the buffer size is guaranteed to be the same - 1-2 symbols (for any number of the intermediate switches).</a:t>
            </a:r>
            <a:endParaRPr lang="ru-RU" sz="1600" dirty="0">
              <a:latin typeface="Montserrat" panose="00000500000000000000" pitchFamily="2" charset="-52"/>
            </a:endParaRPr>
          </a:p>
        </p:txBody>
      </p:sp>
      <p:sp>
        <p:nvSpPr>
          <p:cNvPr id="15" name="Прямоугольник 14"/>
          <p:cNvSpPr/>
          <p:nvPr/>
        </p:nvSpPr>
        <p:spPr>
          <a:xfrm>
            <a:off x="121920" y="3025857"/>
            <a:ext cx="3596640" cy="1815882"/>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The average number of data</a:t>
            </a:r>
            <a:r>
              <a:rPr lang="ru-RU" sz="1600" dirty="0">
                <a:latin typeface="Montserrat" panose="00000500000000000000" pitchFamily="2" charset="-52"/>
              </a:rPr>
              <a:t> </a:t>
            </a:r>
            <a:r>
              <a:rPr lang="en-US" sz="1600" dirty="0">
                <a:latin typeface="Montserrat" panose="00000500000000000000" pitchFamily="2" charset="-52"/>
              </a:rPr>
              <a:t>in the intermediate buffer will be 0.5 symbols, which guarantees the average switching time at the level of 50% of the transmission period (but not more than 2 periods).</a:t>
            </a:r>
            <a:endParaRPr lang="ru-RU" sz="1600" dirty="0">
              <a:latin typeface="Montserrat" panose="00000500000000000000" pitchFamily="2" charset="-52"/>
            </a:endParaRPr>
          </a:p>
        </p:txBody>
      </p:sp>
      <p:pic>
        <p:nvPicPr>
          <p:cNvPr id="2" name="Рисунок 1"/>
          <p:cNvPicPr>
            <a:picLocks noChangeAspect="1"/>
          </p:cNvPicPr>
          <p:nvPr/>
        </p:nvPicPr>
        <p:blipFill rotWithShape="1">
          <a:blip r:embed="rId3"/>
          <a:srcRect l="20334" t="11481" r="23250" b="42000"/>
          <a:stretch/>
        </p:blipFill>
        <p:spPr>
          <a:xfrm>
            <a:off x="3822433" y="2797755"/>
            <a:ext cx="7402335" cy="3776665"/>
          </a:xfrm>
          <a:prstGeom prst="rect">
            <a:avLst/>
          </a:prstGeom>
        </p:spPr>
      </p:pic>
      <p:pic>
        <p:nvPicPr>
          <p:cNvPr id="16"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9009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6200226"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375698"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7</a:t>
            </a:r>
            <a:endParaRPr lang="ru-RU" sz="2800" b="1" dirty="0">
              <a:solidFill>
                <a:schemeClr val="bg1"/>
              </a:solidFill>
            </a:endParaRPr>
          </a:p>
        </p:txBody>
      </p:sp>
      <p:sp>
        <p:nvSpPr>
          <p:cNvPr id="11" name="Прямоугольник 10"/>
          <p:cNvSpPr/>
          <p:nvPr/>
        </p:nvSpPr>
        <p:spPr>
          <a:xfrm>
            <a:off x="826725" y="-10253"/>
            <a:ext cx="4507965" cy="461665"/>
          </a:xfrm>
          <a:prstGeom prst="rect">
            <a:avLst/>
          </a:prstGeom>
        </p:spPr>
        <p:txBody>
          <a:bodyPr wrap="none">
            <a:spAutoFit/>
          </a:bodyPr>
          <a:lstStyle/>
          <a:p>
            <a:r>
              <a:rPr lang="en-US" sz="2400" dirty="0">
                <a:solidFill>
                  <a:schemeClr val="bg1"/>
                </a:solidFill>
                <a:latin typeface="Montserrat" panose="00000500000000000000" pitchFamily="2" charset="-52"/>
              </a:rPr>
              <a:t>Creation of Virtual Channels</a:t>
            </a:r>
            <a:endParaRPr lang="ru-RU" sz="2400" dirty="0">
              <a:solidFill>
                <a:schemeClr val="bg1"/>
              </a:solidFill>
              <a:latin typeface="Montserrat" panose="00000500000000000000" pitchFamily="2" charset="-52"/>
            </a:endParaRPr>
          </a:p>
        </p:txBody>
      </p:sp>
      <p:sp>
        <p:nvSpPr>
          <p:cNvPr id="3" name="Прямоугольник 2"/>
          <p:cNvSpPr/>
          <p:nvPr/>
        </p:nvSpPr>
        <p:spPr>
          <a:xfrm>
            <a:off x="176337" y="831978"/>
            <a:ext cx="11532047" cy="923330"/>
          </a:xfrm>
          <a:prstGeom prst="rect">
            <a:avLst/>
          </a:prstGeom>
        </p:spPr>
        <p:txBody>
          <a:bodyPr wrap="square">
            <a:spAutoFit/>
          </a:bodyPr>
          <a:lstStyle/>
          <a:p>
            <a:r>
              <a:rPr lang="en-US" dirty="0">
                <a:solidFill>
                  <a:schemeClr val="accent1">
                    <a:lumMod val="75000"/>
                  </a:schemeClr>
                </a:solidFill>
                <a:latin typeface="Montserrat" panose="00000500000000000000" pitchFamily="2" charset="-52"/>
              </a:rPr>
              <a:t>The required number </a:t>
            </a:r>
            <a:r>
              <a:rPr lang="en-US" dirty="0">
                <a:latin typeface="Montserrat" panose="00000500000000000000" pitchFamily="2" charset="-52"/>
              </a:rPr>
              <a:t>of concurrent communication sessions during the equipment operation can exceed trillions, which is many times greater than the number of physical links. A mechanism is needed to share one physical channel among a great number of processes.</a:t>
            </a:r>
            <a:r>
              <a:rPr lang="kk-KZ" dirty="0">
                <a:latin typeface="Montserrat" panose="00000500000000000000" pitchFamily="2" charset="-52"/>
              </a:rPr>
              <a:t>  </a:t>
            </a:r>
            <a:endParaRPr lang="ru-RU" dirty="0">
              <a:latin typeface="Montserrat" panose="00000500000000000000" pitchFamily="2" charset="-52"/>
            </a:endParaRPr>
          </a:p>
        </p:txBody>
      </p:sp>
      <p:sp>
        <p:nvSpPr>
          <p:cNvPr id="6" name="Прямоугольник 5"/>
          <p:cNvSpPr/>
          <p:nvPr/>
        </p:nvSpPr>
        <p:spPr>
          <a:xfrm>
            <a:off x="176336" y="2596659"/>
            <a:ext cx="6658217" cy="369332"/>
          </a:xfrm>
          <a:prstGeom prst="rect">
            <a:avLst/>
          </a:prstGeom>
        </p:spPr>
        <p:txBody>
          <a:bodyPr wrap="square">
            <a:spAutoFit/>
          </a:bodyPr>
          <a:lstStyle/>
          <a:p>
            <a:r>
              <a:rPr lang="en-US" b="1" dirty="0">
                <a:latin typeface="Montserrat" panose="00000500000000000000" pitchFamily="2" charset="-52"/>
              </a:rPr>
              <a:t>Let’s formulate the requirements for such a system</a:t>
            </a:r>
            <a:r>
              <a:rPr lang="ru-RU" b="1" dirty="0">
                <a:latin typeface="Montserrat" panose="00000500000000000000" pitchFamily="2" charset="-52"/>
              </a:rPr>
              <a:t>:</a:t>
            </a:r>
          </a:p>
        </p:txBody>
      </p:sp>
      <p:sp>
        <p:nvSpPr>
          <p:cNvPr id="13" name="Прямоугольник 12"/>
          <p:cNvSpPr/>
          <p:nvPr/>
        </p:nvSpPr>
        <p:spPr>
          <a:xfrm>
            <a:off x="497233" y="3056504"/>
            <a:ext cx="11628699" cy="369332"/>
          </a:xfrm>
          <a:prstGeom prst="rect">
            <a:avLst/>
          </a:prstGeom>
        </p:spPr>
        <p:txBody>
          <a:bodyPr wrap="square">
            <a:spAutoFit/>
          </a:bodyPr>
          <a:lstStyle/>
          <a:p>
            <a:r>
              <a:rPr lang="en-US" dirty="0">
                <a:latin typeface="Montserrat" panose="00000500000000000000" pitchFamily="2" charset="-52"/>
              </a:rPr>
              <a:t>Maintaining the properties achieved at the stage of solving the slippage problem </a:t>
            </a:r>
            <a:endParaRPr lang="ru-RU" dirty="0">
              <a:latin typeface="Montserrat" panose="00000500000000000000" pitchFamily="2" charset="-52"/>
            </a:endParaRPr>
          </a:p>
        </p:txBody>
      </p:sp>
      <p:sp>
        <p:nvSpPr>
          <p:cNvPr id="16" name="Прямоугольник 15"/>
          <p:cNvSpPr/>
          <p:nvPr/>
        </p:nvSpPr>
        <p:spPr>
          <a:xfrm>
            <a:off x="497233" y="3560000"/>
            <a:ext cx="10066116" cy="369332"/>
          </a:xfrm>
          <a:prstGeom prst="rect">
            <a:avLst/>
          </a:prstGeom>
        </p:spPr>
        <p:txBody>
          <a:bodyPr wrap="square">
            <a:spAutoFit/>
          </a:bodyPr>
          <a:lstStyle/>
          <a:p>
            <a:r>
              <a:rPr lang="en-US" dirty="0">
                <a:latin typeface="Montserrat" panose="00000500000000000000" pitchFamily="2" charset="-52"/>
              </a:rPr>
              <a:t>Instant channel creation without prior notification to a receiver</a:t>
            </a:r>
            <a:endParaRPr lang="ru-RU" dirty="0">
              <a:latin typeface="Montserrat" panose="00000500000000000000" pitchFamily="2" charset="-52"/>
            </a:endParaRPr>
          </a:p>
        </p:txBody>
      </p:sp>
      <p:sp>
        <p:nvSpPr>
          <p:cNvPr id="17" name="Прямоугольник 16"/>
          <p:cNvSpPr/>
          <p:nvPr/>
        </p:nvSpPr>
        <p:spPr>
          <a:xfrm>
            <a:off x="497233" y="4096521"/>
            <a:ext cx="10089266" cy="646331"/>
          </a:xfrm>
          <a:prstGeom prst="rect">
            <a:avLst/>
          </a:prstGeom>
        </p:spPr>
        <p:txBody>
          <a:bodyPr wrap="square">
            <a:spAutoFit/>
          </a:bodyPr>
          <a:lstStyle/>
          <a:p>
            <a:r>
              <a:rPr lang="en-US" dirty="0">
                <a:latin typeface="Montserrat" panose="00000500000000000000" pitchFamily="2" charset="-52"/>
              </a:rPr>
              <a:t>No effect of the virtual channel creation errors on both already created and subsequent created channels</a:t>
            </a:r>
            <a:endParaRPr lang="ru-RU" dirty="0">
              <a:latin typeface="Montserrat" panose="00000500000000000000" pitchFamily="2" charset="-52"/>
            </a:endParaRPr>
          </a:p>
        </p:txBody>
      </p:sp>
      <p:sp>
        <p:nvSpPr>
          <p:cNvPr id="18" name="Прямоугольник 17"/>
          <p:cNvSpPr/>
          <p:nvPr/>
        </p:nvSpPr>
        <p:spPr>
          <a:xfrm>
            <a:off x="497233" y="4831482"/>
            <a:ext cx="10408726" cy="646331"/>
          </a:xfrm>
          <a:prstGeom prst="rect">
            <a:avLst/>
          </a:prstGeom>
        </p:spPr>
        <p:txBody>
          <a:bodyPr wrap="square">
            <a:spAutoFit/>
          </a:bodyPr>
          <a:lstStyle/>
          <a:p>
            <a:r>
              <a:rPr lang="en-US" dirty="0">
                <a:latin typeface="Montserrat" panose="00000500000000000000" pitchFamily="2" charset="-52"/>
              </a:rPr>
              <a:t>Creation of a virtual channel with an arbitrary and precisely determined rate, both with its constant and asynchronous part</a:t>
            </a:r>
            <a:endParaRPr lang="ru-RU" dirty="0">
              <a:latin typeface="Montserrat" panose="00000500000000000000" pitchFamily="2" charset="-52"/>
            </a:endParaRPr>
          </a:p>
        </p:txBody>
      </p:sp>
      <p:sp>
        <p:nvSpPr>
          <p:cNvPr id="19" name="Прямоугольник 18"/>
          <p:cNvSpPr/>
          <p:nvPr/>
        </p:nvSpPr>
        <p:spPr>
          <a:xfrm>
            <a:off x="497233" y="5566443"/>
            <a:ext cx="6138029" cy="369332"/>
          </a:xfrm>
          <a:prstGeom prst="rect">
            <a:avLst/>
          </a:prstGeom>
        </p:spPr>
        <p:txBody>
          <a:bodyPr wrap="square">
            <a:spAutoFit/>
          </a:bodyPr>
          <a:lstStyle/>
          <a:p>
            <a:r>
              <a:rPr lang="en-US" dirty="0">
                <a:latin typeface="Montserrat" panose="00000500000000000000" pitchFamily="2" charset="-52"/>
              </a:rPr>
              <a:t>No cross effect of already created channels</a:t>
            </a:r>
            <a:endParaRPr lang="ru-RU" dirty="0">
              <a:latin typeface="Montserrat" panose="00000500000000000000" pitchFamily="2" charset="-52"/>
            </a:endParaRPr>
          </a:p>
        </p:txBody>
      </p:sp>
      <p:sp>
        <p:nvSpPr>
          <p:cNvPr id="21" name="Прямоугольник 20"/>
          <p:cNvSpPr/>
          <p:nvPr/>
        </p:nvSpPr>
        <p:spPr>
          <a:xfrm>
            <a:off x="303927" y="3134655"/>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Прямоугольник 21"/>
          <p:cNvSpPr/>
          <p:nvPr/>
        </p:nvSpPr>
        <p:spPr>
          <a:xfrm>
            <a:off x="303927" y="3645729"/>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Прямоугольник 22"/>
          <p:cNvSpPr/>
          <p:nvPr/>
        </p:nvSpPr>
        <p:spPr>
          <a:xfrm>
            <a:off x="303927" y="4323033"/>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Прямоугольник 23"/>
          <p:cNvSpPr/>
          <p:nvPr/>
        </p:nvSpPr>
        <p:spPr>
          <a:xfrm>
            <a:off x="303927" y="5009328"/>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Прямоугольник 24"/>
          <p:cNvSpPr/>
          <p:nvPr/>
        </p:nvSpPr>
        <p:spPr>
          <a:xfrm>
            <a:off x="303927" y="5656806"/>
            <a:ext cx="193306" cy="193306"/>
          </a:xfrm>
          <a:prstGeom prst="rect">
            <a:avLst/>
          </a:prstGeom>
          <a:gradFill flip="none" rotWithShape="1">
            <a:gsLst>
              <a:gs pos="100000">
                <a:schemeClr val="tx1"/>
              </a:gs>
              <a:gs pos="56000">
                <a:srgbClr val="381850"/>
              </a:gs>
              <a:gs pos="1000">
                <a:srgbClr val="7030A0"/>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26" name="Picture 2" descr="https://upload.wikimedia.org/wikipedia/commons/thumb/a/a3/Cc.logo.circle.svg/1024px-Cc.logo.circle.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descr="https://upload.wikimedia.org/wikipedia/commons/thumb/3/3c/Cc-by_new.svg/1024px-Cc-by_new.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7549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8001594"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390124"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8</a:t>
            </a:r>
            <a:endParaRPr lang="ru-RU" sz="2800" b="1" dirty="0">
              <a:solidFill>
                <a:schemeClr val="bg1"/>
              </a:solidFill>
            </a:endParaRPr>
          </a:p>
        </p:txBody>
      </p:sp>
      <p:sp>
        <p:nvSpPr>
          <p:cNvPr id="11" name="Прямоугольник 10"/>
          <p:cNvSpPr/>
          <p:nvPr/>
        </p:nvSpPr>
        <p:spPr>
          <a:xfrm>
            <a:off x="826725" y="-10253"/>
            <a:ext cx="5748690" cy="461665"/>
          </a:xfrm>
          <a:prstGeom prst="rect">
            <a:avLst/>
          </a:prstGeom>
        </p:spPr>
        <p:txBody>
          <a:bodyPr wrap="none">
            <a:spAutoFit/>
          </a:bodyPr>
          <a:lstStyle/>
          <a:p>
            <a:r>
              <a:rPr lang="en-US" sz="2400" dirty="0">
                <a:solidFill>
                  <a:schemeClr val="bg1"/>
                </a:solidFill>
                <a:latin typeface="Montserrat" panose="00000500000000000000" pitchFamily="2" charset="-52"/>
              </a:rPr>
              <a:t>Physical Channel Division Algorithm</a:t>
            </a:r>
            <a:endParaRPr lang="ru-RU" sz="2400" dirty="0">
              <a:solidFill>
                <a:schemeClr val="bg1"/>
              </a:solidFill>
              <a:latin typeface="Montserrat" panose="00000500000000000000" pitchFamily="2" charset="-52"/>
            </a:endParaRPr>
          </a:p>
        </p:txBody>
      </p:sp>
      <p:sp>
        <p:nvSpPr>
          <p:cNvPr id="2" name="Прямоугольник 1"/>
          <p:cNvSpPr/>
          <p:nvPr/>
        </p:nvSpPr>
        <p:spPr>
          <a:xfrm>
            <a:off x="319446" y="759970"/>
            <a:ext cx="10876874" cy="584775"/>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Obviously</a:t>
            </a:r>
            <a:r>
              <a:rPr lang="ru-RU" sz="1600" dirty="0">
                <a:latin typeface="Montserrat" panose="00000500000000000000" pitchFamily="2" charset="-52"/>
              </a:rPr>
              <a:t> </a:t>
            </a:r>
            <a:r>
              <a:rPr lang="en-US" sz="1600" dirty="0">
                <a:latin typeface="Montserrat" panose="00000500000000000000" pitchFamily="2" charset="-52"/>
              </a:rPr>
              <a:t>that</a:t>
            </a:r>
            <a:r>
              <a:rPr lang="ru-RU" sz="1600" dirty="0">
                <a:latin typeface="Montserrat" panose="00000500000000000000" pitchFamily="2" charset="-52"/>
              </a:rPr>
              <a:t> </a:t>
            </a:r>
            <a:r>
              <a:rPr lang="en-US" sz="1600" dirty="0">
                <a:latin typeface="Montserrat" panose="00000500000000000000" pitchFamily="2" charset="-52"/>
              </a:rPr>
              <a:t>a shared physical channel must have some structure, and a synchronized pointer for the receiver and transmitter to the current position within this structure is needed.</a:t>
            </a:r>
            <a:endParaRPr lang="ru-RU" sz="1600" dirty="0">
              <a:latin typeface="Montserrat" panose="00000500000000000000" pitchFamily="2" charset="-52"/>
            </a:endParaRPr>
          </a:p>
        </p:txBody>
      </p:sp>
      <p:sp>
        <p:nvSpPr>
          <p:cNvPr id="4" name="Прямоугольник 3"/>
          <p:cNvSpPr/>
          <p:nvPr/>
        </p:nvSpPr>
        <p:spPr>
          <a:xfrm>
            <a:off x="319446" y="1657351"/>
            <a:ext cx="11160338" cy="338554"/>
          </a:xfrm>
          <a:prstGeom prst="rect">
            <a:avLst/>
          </a:prstGeom>
        </p:spPr>
        <p:txBody>
          <a:bodyPr wrap="square">
            <a:spAutoFit/>
          </a:bodyPr>
          <a:lstStyle/>
          <a:p>
            <a:r>
              <a:rPr lang="en-US" sz="1600" dirty="0">
                <a:latin typeface="Montserrat" panose="00000500000000000000" pitchFamily="2" charset="-52"/>
              </a:rPr>
              <a:t>You can use a circular counter of the transmitted symbols</a:t>
            </a:r>
            <a:r>
              <a:rPr lang="en-US" sz="1600" dirty="0">
                <a:solidFill>
                  <a:srgbClr val="4472C4">
                    <a:lumMod val="75000"/>
                  </a:srgbClr>
                </a:solidFill>
                <a:latin typeface="Montserrat" panose="00000500000000000000" pitchFamily="2" charset="-52"/>
              </a:rPr>
              <a:t> as a pointer.</a:t>
            </a:r>
            <a:r>
              <a:rPr lang="en-US" sz="1600" dirty="0">
                <a:latin typeface="Montserrat" panose="00000500000000000000" pitchFamily="2" charset="-52"/>
              </a:rPr>
              <a:t> </a:t>
            </a:r>
            <a:endParaRPr lang="ru-RU" sz="1600" dirty="0">
              <a:latin typeface="Montserrat" panose="00000500000000000000" pitchFamily="2" charset="-52"/>
            </a:endParaRPr>
          </a:p>
        </p:txBody>
      </p:sp>
      <p:sp>
        <p:nvSpPr>
          <p:cNvPr id="5" name="Прямоугольник 4"/>
          <p:cNvSpPr/>
          <p:nvPr/>
        </p:nvSpPr>
        <p:spPr>
          <a:xfrm>
            <a:off x="319446" y="2098265"/>
            <a:ext cx="10714314" cy="584775"/>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For synchronization, </a:t>
            </a:r>
            <a:r>
              <a:rPr lang="en-US" sz="1600" dirty="0">
                <a:latin typeface="Montserrat" panose="00000500000000000000" pitchFamily="2" charset="-52"/>
              </a:rPr>
              <a:t>"no data" symbols can be used; the symbol size is large enough, and some of the bits can be used to transmit the counter value.</a:t>
            </a:r>
            <a:endParaRPr lang="ru-RU" sz="1600" dirty="0">
              <a:latin typeface="Montserrat" panose="00000500000000000000" pitchFamily="2" charset="-52"/>
            </a:endParaRPr>
          </a:p>
        </p:txBody>
      </p:sp>
      <p:sp>
        <p:nvSpPr>
          <p:cNvPr id="14" name="Прямоугольник 13"/>
          <p:cNvSpPr/>
          <p:nvPr/>
        </p:nvSpPr>
        <p:spPr>
          <a:xfrm>
            <a:off x="319446" y="2868483"/>
            <a:ext cx="3468450" cy="1077218"/>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At the time of transmission, </a:t>
            </a:r>
            <a:r>
              <a:rPr lang="en-US" sz="1600" dirty="0">
                <a:latin typeface="Montserrat" panose="00000500000000000000" pitchFamily="2" charset="-52"/>
              </a:rPr>
              <a:t>the counter value on the transmitting side is copied to these bit positions.</a:t>
            </a:r>
            <a:endParaRPr lang="ru-RU" sz="1600" dirty="0">
              <a:latin typeface="Montserrat" panose="00000500000000000000" pitchFamily="2" charset="-52"/>
            </a:endParaRPr>
          </a:p>
        </p:txBody>
      </p:sp>
      <p:sp>
        <p:nvSpPr>
          <p:cNvPr id="15" name="Прямоугольник 14"/>
          <p:cNvSpPr/>
          <p:nvPr/>
        </p:nvSpPr>
        <p:spPr>
          <a:xfrm>
            <a:off x="319446" y="4232607"/>
            <a:ext cx="3277194" cy="1077218"/>
          </a:xfrm>
          <a:prstGeom prst="rect">
            <a:avLst/>
          </a:prstGeom>
        </p:spPr>
        <p:txBody>
          <a:bodyPr wrap="square">
            <a:spAutoFit/>
          </a:bodyPr>
          <a:lstStyle/>
          <a:p>
            <a:r>
              <a:rPr lang="en-US" sz="1600" dirty="0">
                <a:solidFill>
                  <a:schemeClr val="accent5">
                    <a:lumMod val="75000"/>
                  </a:schemeClr>
                </a:solidFill>
                <a:latin typeface="Montserrat" panose="00000500000000000000" pitchFamily="2" charset="-52"/>
              </a:rPr>
              <a:t>When receiving, </a:t>
            </a:r>
            <a:r>
              <a:rPr lang="en-US" sz="1600" dirty="0">
                <a:latin typeface="Montserrat" panose="00000500000000000000" pitchFamily="2" charset="-52"/>
              </a:rPr>
              <a:t>the received value is compared with the local counter, and if they differ, a correction is made. </a:t>
            </a:r>
            <a:endParaRPr lang="ru-RU" sz="1600" dirty="0">
              <a:latin typeface="Montserrat" panose="00000500000000000000" pitchFamily="2" charset="-52"/>
            </a:endParaRPr>
          </a:p>
        </p:txBody>
      </p:sp>
      <p:pic>
        <p:nvPicPr>
          <p:cNvPr id="3" name="Рисунок 2"/>
          <p:cNvPicPr>
            <a:picLocks noChangeAspect="1"/>
          </p:cNvPicPr>
          <p:nvPr/>
        </p:nvPicPr>
        <p:blipFill rotWithShape="1">
          <a:blip r:embed="rId3"/>
          <a:srcRect l="20333" t="11926" r="23000" b="42445"/>
          <a:stretch/>
        </p:blipFill>
        <p:spPr>
          <a:xfrm>
            <a:off x="3787896" y="3113519"/>
            <a:ext cx="7510792" cy="3401948"/>
          </a:xfrm>
          <a:prstGeom prst="rect">
            <a:avLst/>
          </a:prstGeom>
        </p:spPr>
      </p:pic>
      <p:pic>
        <p:nvPicPr>
          <p:cNvPr id="16"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4645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Рисунок 19" descr="10 горячих технологических стартапы 2020-го"/>
          <p:cNvPicPr>
            <a:picLocks noChangeAspect="1" noChangeArrowheads="1"/>
          </p:cNvPicPr>
          <p:nvPr/>
        </p:nvPicPr>
        <p:blipFill>
          <a:blip r:embed="rId2">
            <a:extLst>
              <a:ext uri="{28A0092B-C50C-407E-A947-70E740481C1C}">
                <a14:useLocalDpi xmlns:a14="http://schemas.microsoft.com/office/drawing/2010/main" val="0"/>
              </a:ext>
            </a:extLst>
          </a:blip>
          <a:srcRect l="35519" r="56173"/>
          <a:stretch>
            <a:fillRect/>
          </a:stretch>
        </p:blipFill>
        <p:spPr bwMode="auto">
          <a:xfrm>
            <a:off x="11708384" y="565163"/>
            <a:ext cx="483616" cy="5727674"/>
          </a:xfrm>
          <a:custGeom>
            <a:avLst/>
            <a:gdLst>
              <a:gd name="connsiteX0" fmla="*/ 0 w 483616"/>
              <a:gd name="connsiteY0" fmla="*/ 0 h 5727674"/>
              <a:gd name="connsiteX1" fmla="*/ 483616 w 483616"/>
              <a:gd name="connsiteY1" fmla="*/ 0 h 5727674"/>
              <a:gd name="connsiteX2" fmla="*/ 483616 w 483616"/>
              <a:gd name="connsiteY2" fmla="*/ 5727674 h 5727674"/>
              <a:gd name="connsiteX3" fmla="*/ 0 w 483616"/>
              <a:gd name="connsiteY3" fmla="*/ 5727674 h 5727674"/>
            </a:gdLst>
            <a:ahLst/>
            <a:cxnLst>
              <a:cxn ang="0">
                <a:pos x="connsiteX0" y="connsiteY0"/>
              </a:cxn>
              <a:cxn ang="0">
                <a:pos x="connsiteX1" y="connsiteY1"/>
              </a:cxn>
              <a:cxn ang="0">
                <a:pos x="connsiteX2" y="connsiteY2"/>
              </a:cxn>
              <a:cxn ang="0">
                <a:pos x="connsiteX3" y="connsiteY3"/>
              </a:cxn>
            </a:cxnLst>
            <a:rect l="l" t="t" r="r" b="b"/>
            <a:pathLst>
              <a:path w="483616" h="5727674">
                <a:moveTo>
                  <a:pt x="0" y="0"/>
                </a:moveTo>
                <a:lnTo>
                  <a:pt x="483616" y="0"/>
                </a:lnTo>
                <a:lnTo>
                  <a:pt x="483616" y="5727674"/>
                </a:lnTo>
                <a:lnTo>
                  <a:pt x="0" y="5727674"/>
                </a:lnTo>
                <a:close/>
              </a:path>
            </a:pathLst>
          </a:custGeom>
          <a:noFill/>
          <a:extLst>
            <a:ext uri="{909E8E84-426E-40DD-AFC4-6F175D3DCCD1}">
              <a14:hiddenFill xmlns:a14="http://schemas.microsoft.com/office/drawing/2010/main">
                <a:solidFill>
                  <a:srgbClr val="FFFFFF"/>
                </a:solidFill>
              </a14:hiddenFill>
            </a:ext>
          </a:extLst>
        </p:spPr>
      </p:pic>
      <p:sp>
        <p:nvSpPr>
          <p:cNvPr id="7" name="Параллелограмм 6"/>
          <p:cNvSpPr/>
          <p:nvPr/>
        </p:nvSpPr>
        <p:spPr>
          <a:xfrm>
            <a:off x="319446" y="0"/>
            <a:ext cx="9942154"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800" dirty="0">
              <a:solidFill>
                <a:schemeClr val="bg1"/>
              </a:solidFill>
              <a:latin typeface="Montserrat" panose="00000500000000000000" pitchFamily="2" charset="-52"/>
            </a:endParaRPr>
          </a:p>
        </p:txBody>
      </p:sp>
      <p:sp>
        <p:nvSpPr>
          <p:cNvPr id="8" name="Равнобедренный треугольник 7"/>
          <p:cNvSpPr/>
          <p:nvPr/>
        </p:nvSpPr>
        <p:spPr>
          <a:xfrm rot="18900000">
            <a:off x="-694761" y="-59893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Параллелограмм 8"/>
          <p:cNvSpPr/>
          <p:nvPr/>
        </p:nvSpPr>
        <p:spPr>
          <a:xfrm rot="10800000" flipH="1">
            <a:off x="121920" y="6406588"/>
            <a:ext cx="3474720" cy="451412"/>
          </a:xfrm>
          <a:prstGeom prst="parallelogram">
            <a:avLst>
              <a:gd name="adj" fmla="val 86089"/>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Равнобедренный треугольник 9"/>
          <p:cNvSpPr/>
          <p:nvPr/>
        </p:nvSpPr>
        <p:spPr>
          <a:xfrm rot="14400000">
            <a:off x="-867482" y="6043522"/>
            <a:ext cx="1389522" cy="1197864"/>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Прямоугольник 11"/>
          <p:cNvSpPr/>
          <p:nvPr/>
        </p:nvSpPr>
        <p:spPr>
          <a:xfrm>
            <a:off x="1056407" y="6370684"/>
            <a:ext cx="1382110" cy="523220"/>
          </a:xfrm>
          <a:prstGeom prst="rect">
            <a:avLst/>
          </a:prstGeom>
        </p:spPr>
        <p:txBody>
          <a:bodyPr wrap="none">
            <a:spAutoFit/>
          </a:bodyPr>
          <a:lstStyle/>
          <a:p>
            <a:r>
              <a:rPr lang="en-US" sz="2800" dirty="0">
                <a:solidFill>
                  <a:schemeClr val="bg1"/>
                </a:solidFill>
                <a:latin typeface="Montserrat" panose="00000500000000000000" pitchFamily="2" charset="-52"/>
              </a:rPr>
              <a:t>Slide</a:t>
            </a:r>
            <a:r>
              <a:rPr lang="ru-RU" sz="2800" dirty="0">
                <a:solidFill>
                  <a:schemeClr val="bg1"/>
                </a:solidFill>
                <a:latin typeface="Montserrat" panose="00000500000000000000" pitchFamily="2" charset="-52"/>
              </a:rPr>
              <a:t> </a:t>
            </a:r>
            <a:r>
              <a:rPr lang="ru-RU" sz="2800" b="1" dirty="0">
                <a:solidFill>
                  <a:schemeClr val="bg1"/>
                </a:solidFill>
                <a:latin typeface="Montserrat" panose="00000500000000000000" pitchFamily="2" charset="-52"/>
              </a:rPr>
              <a:t>9</a:t>
            </a:r>
            <a:endParaRPr lang="ru-RU" sz="2800" b="1" dirty="0">
              <a:solidFill>
                <a:schemeClr val="bg1"/>
              </a:solidFill>
            </a:endParaRPr>
          </a:p>
        </p:txBody>
      </p:sp>
      <p:sp>
        <p:nvSpPr>
          <p:cNvPr id="11" name="Прямоугольник 10"/>
          <p:cNvSpPr/>
          <p:nvPr/>
        </p:nvSpPr>
        <p:spPr>
          <a:xfrm>
            <a:off x="826725" y="-10253"/>
            <a:ext cx="7741222" cy="461665"/>
          </a:xfrm>
          <a:prstGeom prst="rect">
            <a:avLst/>
          </a:prstGeom>
        </p:spPr>
        <p:txBody>
          <a:bodyPr wrap="none">
            <a:spAutoFit/>
          </a:bodyPr>
          <a:lstStyle/>
          <a:p>
            <a:r>
              <a:rPr lang="en-US" sz="2400" dirty="0">
                <a:solidFill>
                  <a:schemeClr val="bg1"/>
                </a:solidFill>
                <a:latin typeface="Montserrat" panose="00000500000000000000" pitchFamily="2" charset="-52"/>
              </a:rPr>
              <a:t>Algorithm for Uniform Polling of Virtual Channels</a:t>
            </a:r>
            <a:endParaRPr lang="ru-RU" sz="2400" dirty="0">
              <a:solidFill>
                <a:schemeClr val="bg1"/>
              </a:solidFill>
              <a:latin typeface="Montserrat" panose="00000500000000000000" pitchFamily="2" charset="-52"/>
            </a:endParaRPr>
          </a:p>
        </p:txBody>
      </p:sp>
      <p:sp>
        <p:nvSpPr>
          <p:cNvPr id="3" name="Прямоугольник 2"/>
          <p:cNvSpPr/>
          <p:nvPr/>
        </p:nvSpPr>
        <p:spPr>
          <a:xfrm>
            <a:off x="156507" y="1014433"/>
            <a:ext cx="8111657" cy="1077218"/>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Virtual channels </a:t>
            </a:r>
            <a:r>
              <a:rPr lang="en-US" sz="1600" dirty="0">
                <a:latin typeface="Montserrat" panose="00000500000000000000" pitchFamily="2" charset="-52"/>
              </a:rPr>
              <a:t>must be basically synchronous. To obtain such channels, TDM (time division) mechanism is used, but this principle has a problem: the virtual channels are obtained either at the same rate (E1-E3) or in the form of bursts with some sufficiently long transmission period (SDH).</a:t>
            </a:r>
            <a:endParaRPr lang="ru-RU" sz="1600" dirty="0">
              <a:latin typeface="Montserrat" panose="00000500000000000000" pitchFamily="2" charset="-52"/>
            </a:endParaRPr>
          </a:p>
        </p:txBody>
      </p:sp>
      <p:sp>
        <p:nvSpPr>
          <p:cNvPr id="6" name="Прямоугольник 5"/>
          <p:cNvSpPr/>
          <p:nvPr/>
        </p:nvSpPr>
        <p:spPr>
          <a:xfrm>
            <a:off x="121920" y="2482664"/>
            <a:ext cx="7909742" cy="1077218"/>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To comply with the </a:t>
            </a:r>
            <a:r>
              <a:rPr lang="en-US" sz="1600" dirty="0">
                <a:latin typeface="Montserrat" panose="00000500000000000000" pitchFamily="2" charset="-52"/>
              </a:rPr>
              <a:t>transmission</a:t>
            </a:r>
            <a:r>
              <a:rPr lang="en-US" sz="1600" dirty="0">
                <a:solidFill>
                  <a:schemeClr val="accent1">
                    <a:lumMod val="75000"/>
                  </a:schemeClr>
                </a:solidFill>
                <a:latin typeface="Montserrat" panose="00000500000000000000" pitchFamily="2" charset="-52"/>
              </a:rPr>
              <a:t> uniformity principle  </a:t>
            </a:r>
            <a:r>
              <a:rPr lang="en-US" sz="1600" dirty="0">
                <a:latin typeface="Montserrat" panose="00000500000000000000" pitchFamily="2" charset="-52"/>
              </a:rPr>
              <a:t>in each virtual channel, it is necessary to achieve a deviation of no more than two transmission periods, and with a guaranteed time distribution allowing the use of FIFO buffers with a size of less than two symbols. </a:t>
            </a:r>
            <a:endParaRPr lang="ru-RU" sz="1600" dirty="0">
              <a:latin typeface="Montserrat" panose="00000500000000000000" pitchFamily="2" charset="-52"/>
            </a:endParaRPr>
          </a:p>
        </p:txBody>
      </p:sp>
      <p:sp>
        <p:nvSpPr>
          <p:cNvPr id="13" name="Прямоугольник 12"/>
          <p:cNvSpPr/>
          <p:nvPr/>
        </p:nvSpPr>
        <p:spPr>
          <a:xfrm>
            <a:off x="121920" y="3931791"/>
            <a:ext cx="8180832" cy="584775"/>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In the preceding section</a:t>
            </a:r>
            <a:r>
              <a:rPr lang="en-US" sz="1600" dirty="0">
                <a:latin typeface="Montserrat" panose="00000500000000000000" pitchFamily="2" charset="-52"/>
              </a:rPr>
              <a:t>, counters and a mechanism for maintaining its consistency with the transmitted sequence of symbols were created.</a:t>
            </a:r>
            <a:endParaRPr lang="ru-RU" sz="1600" dirty="0">
              <a:latin typeface="Montserrat" panose="00000500000000000000" pitchFamily="2" charset="-52"/>
            </a:endParaRPr>
          </a:p>
        </p:txBody>
      </p:sp>
      <p:sp>
        <p:nvSpPr>
          <p:cNvPr id="16" name="Прямоугольник 15"/>
          <p:cNvSpPr/>
          <p:nvPr/>
        </p:nvSpPr>
        <p:spPr>
          <a:xfrm>
            <a:off x="121920" y="4775969"/>
            <a:ext cx="7425522" cy="1077218"/>
          </a:xfrm>
          <a:prstGeom prst="rect">
            <a:avLst/>
          </a:prstGeom>
        </p:spPr>
        <p:txBody>
          <a:bodyPr wrap="square">
            <a:spAutoFit/>
          </a:bodyPr>
          <a:lstStyle/>
          <a:p>
            <a:r>
              <a:rPr lang="en-US" sz="1600" dirty="0">
                <a:solidFill>
                  <a:schemeClr val="accent1">
                    <a:lumMod val="75000"/>
                  </a:schemeClr>
                </a:solidFill>
                <a:latin typeface="Montserrat" panose="00000500000000000000" pitchFamily="2" charset="-52"/>
              </a:rPr>
              <a:t>Counters have </a:t>
            </a:r>
            <a:r>
              <a:rPr lang="en-US" sz="1600" dirty="0">
                <a:latin typeface="Montserrat" panose="00000500000000000000" pitchFamily="2" charset="-52"/>
              </a:rPr>
              <a:t>a certain period (for a specific case, we will assume that this is the number of symbols per second). A counter takes the value from zero to a number of symbols per second minus one, representing the equivalent of TDM with a time slot of one symbol per second.</a:t>
            </a:r>
            <a:endParaRPr lang="ru-RU" sz="1600" dirty="0">
              <a:latin typeface="Montserrat" panose="00000500000000000000" pitchFamily="2" charset="-52"/>
            </a:endParaRPr>
          </a:p>
        </p:txBody>
      </p:sp>
      <p:pic>
        <p:nvPicPr>
          <p:cNvPr id="2" name="Рисунок 1"/>
          <p:cNvPicPr>
            <a:picLocks noChangeAspect="1"/>
          </p:cNvPicPr>
          <p:nvPr/>
        </p:nvPicPr>
        <p:blipFill rotWithShape="1">
          <a:blip r:embed="rId3"/>
          <a:srcRect l="10708" t="-772" r="28890" b="772"/>
          <a:stretch/>
        </p:blipFill>
        <p:spPr>
          <a:xfrm>
            <a:off x="8233577" y="473723"/>
            <a:ext cx="3452455" cy="6292837"/>
          </a:xfrm>
          <a:prstGeom prst="rect">
            <a:avLst/>
          </a:prstGeom>
        </p:spPr>
      </p:pic>
      <p:pic>
        <p:nvPicPr>
          <p:cNvPr id="14" name="Picture 2" descr="https://upload.wikimedia.org/wikipedia/commons/thumb/a/a3/Cc.logo.circle.svg/1024px-Cc.logo.circle.sv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95472" y="6376726"/>
            <a:ext cx="444698" cy="44469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s://upload.wikimedia.org/wikipedia/commons/thumb/3/3c/Cc-by_new.svg/1024px-Cc-by_new.svg.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12654" y="6376726"/>
            <a:ext cx="444698" cy="444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0657458"/>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2992</TotalTime>
  <Words>3617</Words>
  <Application>Microsoft Office PowerPoint</Application>
  <PresentationFormat>Широкоэкранный</PresentationFormat>
  <Paragraphs>147</Paragraphs>
  <Slides>22</Slides>
  <Notes>0</Notes>
  <HiddenSlides>0</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22</vt:i4>
      </vt:variant>
    </vt:vector>
  </HeadingPairs>
  <TitlesOfParts>
    <vt:vector size="31" baseType="lpstr">
      <vt:lpstr>Montserrat ExtraBold</vt:lpstr>
      <vt:lpstr>Calibri Light</vt:lpstr>
      <vt:lpstr>Calibri</vt:lpstr>
      <vt:lpstr>Montserrat Medium</vt:lpstr>
      <vt:lpstr>Tahoma</vt:lpstr>
      <vt:lpstr>Montserrat</vt:lpstr>
      <vt:lpstr>Arial</vt:lpstr>
      <vt:lpstr>Montserrat Black</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SPecialiST RePack</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stepan.igorevich4@gmail.com</dc:creator>
  <cp:lastModifiedBy>Rutel@Mail.ru</cp:lastModifiedBy>
  <cp:revision>267</cp:revision>
  <dcterms:created xsi:type="dcterms:W3CDTF">2022-11-17T14:12:55Z</dcterms:created>
  <dcterms:modified xsi:type="dcterms:W3CDTF">2023-10-01T13:36:13Z</dcterms:modified>
</cp:coreProperties>
</file>

<file path=docProps/thumbnail.jpeg>
</file>